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7" r:id="rId2"/>
    <p:sldId id="312" r:id="rId3"/>
    <p:sldId id="313" r:id="rId4"/>
    <p:sldId id="319" r:id="rId5"/>
    <p:sldId id="316" r:id="rId6"/>
    <p:sldId id="342" r:id="rId7"/>
    <p:sldId id="314" r:id="rId8"/>
    <p:sldId id="317" r:id="rId9"/>
    <p:sldId id="322" r:id="rId10"/>
    <p:sldId id="338" r:id="rId11"/>
    <p:sldId id="339" r:id="rId12"/>
    <p:sldId id="340" r:id="rId13"/>
    <p:sldId id="323" r:id="rId14"/>
    <p:sldId id="324" r:id="rId15"/>
    <p:sldId id="326" r:id="rId16"/>
    <p:sldId id="327" r:id="rId17"/>
    <p:sldId id="328" r:id="rId18"/>
    <p:sldId id="329" r:id="rId19"/>
    <p:sldId id="330" r:id="rId20"/>
    <p:sldId id="331" r:id="rId21"/>
    <p:sldId id="332" r:id="rId22"/>
    <p:sldId id="333" r:id="rId23"/>
    <p:sldId id="334" r:id="rId24"/>
    <p:sldId id="336" r:id="rId25"/>
    <p:sldId id="335" r:id="rId26"/>
    <p:sldId id="337" r:id="rId27"/>
    <p:sldId id="259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8698"/>
    <a:srgbClr val="989194"/>
    <a:srgbClr val="655A92"/>
    <a:srgbClr val="BBB6C4"/>
    <a:srgbClr val="B3A4C3"/>
    <a:srgbClr val="9C8DAF"/>
    <a:srgbClr val="CA92C4"/>
    <a:srgbClr val="7A95A2"/>
    <a:srgbClr val="E3E7F2"/>
    <a:srgbClr val="7286B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2C7944-6544-476A-93BD-1077A7F0263B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AF7DAD-1097-4F53-9358-45412894A7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273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7D0A82-D483-453B-8102-767CD2569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009C9E-8C7E-404A-823A-9ED17278CD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C3C82A-F4F7-48BB-BC68-B22D3951F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412C3F-0F59-4F69-B7A9-A7611707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EBA2B6-9245-4D49-BD98-5C04AA074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288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6322A-BCEA-4E6F-9A38-3E4D75412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C33D2C-5CBD-4539-9966-D22ABF091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3B8298-ADF1-4615-89C9-83BA74852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0575D-7675-475C-9371-00DE5482C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ACC08B-6128-4D53-932D-3052331CD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368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EC1F50-3BF1-4317-A85B-C04BB7B678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A03605-0AAE-4F30-A505-5BBB2C7FB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4628B2-9119-4902-97F5-9F059FE4A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378140-F929-4597-929D-D7FB57F5E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2DA344-B855-4C41-A121-AF188928A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639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77C16-8482-4693-A47D-57363DD1E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175CFF-EA4E-4737-9512-A87C7F416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66E91B-8534-4591-9564-07C36F8BC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FF5936-5259-47B8-9A66-8792BB0D2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28FAB7-0042-4C2D-9A84-D48BEF2D1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875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0131D0-93B5-401D-AC31-297E2C254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564B59-1283-41CE-9D24-9F7682CB1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AB631-CF96-442F-9135-B84D66AC8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91C4CB-7BDC-4C6C-A7C4-97D81EF72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65AEA1-E28A-476F-9B3C-D057FB741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346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986CCC-52A9-40C6-A1CA-770648F2A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196B46-62C0-4C83-9BBB-AE4423324F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672646-36D6-4A9C-BFDD-29E431802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E33C6E-936C-4B34-A5F0-233FA7C67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4E96CF-F339-402F-B647-37394C26C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BB233A-3018-4848-9DF5-2A86F4A1F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658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32E4AC-D819-4029-BAFB-2E38C8CF3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C2562C-DC2F-4920-9444-7E42825ED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59428E-086C-4681-A482-E5BF02701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55746D-2351-4568-9D21-CB74293AED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41FD2E2-EED2-43C6-B409-684C14DE2D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746D30-E1BB-454D-BFCC-FC1BE348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37BDBD-6D89-4481-B68F-6188A8633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406826-ADC3-414B-A05F-6CE8791CD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868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FA5423-4F77-4004-91A4-54B875E7A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77ADB5-0D03-4BC3-A80A-7F5950256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AC7DA00-9407-4DF7-A4E6-7246A90F4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4B1F9B-1BC3-47D4-B4EF-19F345F0A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682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497B08-7D82-41E3-B2A8-8B980C20D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D5526E-C328-4844-AC92-0FF7749B9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2FA6C5-2875-45F4-AEB0-6852C91E0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14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845F2-9BD2-4E69-B78C-3ECB1B8BE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B0D260-BA7D-41F7-BB8E-CCE20ABBE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792614-EDBF-4DB3-AA89-A01C5388D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9F70BD-F0EE-4246-900B-B50EF4092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A00FF8-DAEA-41AB-847D-9756D89D1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56B4B2-1303-4F8F-B02E-1AFF6CB1F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879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C87810-AD2A-48B6-87B3-151724523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F0DE20-0CAD-4BEE-B809-9DB43DE2C6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DF2796-B956-4354-A0C2-716E524BC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800BDB-083E-4F65-AC22-DE6D3D64B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598EEE-673C-41CD-8312-A1DB066A5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086EA-923A-43B6-8A44-08379F5F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108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E6C03E-F806-483D-94FB-8DE4E05BD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D579FB-4E06-406A-8B2E-EB3887B82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83B1B-33F6-41AF-BA0B-FD3EB0B4A4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6936A-5CAA-4D30-9E0C-3B6082CD7044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E41D3-FDD6-4C2F-B69D-C47B21A8CC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496E50-66C0-4C98-849E-676F33BA1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69BDF-1405-483E-AC45-A1D4E45E32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8507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1AA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34DB805-74E9-4DAC-A95B-7629DF7AF3A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FD67AFD-0B94-4F92-BA6D-FB984844FEC5}"/>
              </a:ext>
            </a:extLst>
          </p:cNvPr>
          <p:cNvSpPr txBox="1"/>
          <p:nvPr/>
        </p:nvSpPr>
        <p:spPr>
          <a:xfrm>
            <a:off x="1828799" y="2010898"/>
            <a:ext cx="71052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spc="-300" dirty="0">
                <a:solidFill>
                  <a:schemeClr val="bg1"/>
                </a:solidFill>
              </a:rPr>
              <a:t>3</a:t>
            </a:r>
            <a:r>
              <a:rPr lang="ko-KR" altLang="en-US" sz="4400" b="1" spc="-300" dirty="0">
                <a:solidFill>
                  <a:schemeClr val="bg1"/>
                </a:solidFill>
              </a:rPr>
              <a:t>조 </a:t>
            </a:r>
            <a:r>
              <a:rPr lang="en-US" altLang="ko-KR" sz="4400" b="1" spc="-300" dirty="0">
                <a:solidFill>
                  <a:schemeClr val="bg1"/>
                </a:solidFill>
              </a:rPr>
              <a:t>System out</a:t>
            </a:r>
          </a:p>
          <a:p>
            <a:r>
              <a:rPr lang="ko-KR" altLang="en-US" sz="4400" b="1" spc="-300" dirty="0">
                <a:solidFill>
                  <a:schemeClr val="bg1"/>
                </a:solidFill>
              </a:rPr>
              <a:t>회사 웹페이지 개발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F783CA3-7DA0-435D-871A-C3B2F63D42E4}"/>
              </a:ext>
            </a:extLst>
          </p:cNvPr>
          <p:cNvCxnSpPr>
            <a:cxnSpLocks/>
          </p:cNvCxnSpPr>
          <p:nvPr/>
        </p:nvCxnSpPr>
        <p:spPr>
          <a:xfrm>
            <a:off x="1922803" y="2734173"/>
            <a:ext cx="60633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B4D3BF4-7099-4139-8321-EEB0429E1B3B}"/>
              </a:ext>
            </a:extLst>
          </p:cNvPr>
          <p:cNvSpPr txBox="1"/>
          <p:nvPr/>
        </p:nvSpPr>
        <p:spPr>
          <a:xfrm>
            <a:off x="10941447" y="4911282"/>
            <a:ext cx="1250553" cy="1946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이정화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김영빈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 err="1">
                <a:solidFill>
                  <a:schemeClr val="bg1"/>
                </a:solidFill>
              </a:rPr>
              <a:t>이호형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정성현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 err="1">
                <a:solidFill>
                  <a:schemeClr val="bg1"/>
                </a:solidFill>
              </a:rPr>
              <a:t>황은솔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480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1013457" y="3261637"/>
            <a:ext cx="10244862" cy="33800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3569" y="2089610"/>
            <a:ext cx="10244862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2208255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141068" y="2776951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51311" y="2789354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96013" y="2789354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88978" y="2776951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275267" y="3749879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352424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F6D1F2F-7EE8-4509-8CB2-814EE0363298}"/>
              </a:ext>
            </a:extLst>
          </p:cNvPr>
          <p:cNvSpPr/>
          <p:nvPr/>
        </p:nvSpPr>
        <p:spPr>
          <a:xfrm>
            <a:off x="1353503" y="3493403"/>
            <a:ext cx="9484993" cy="1297349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>
                <a:solidFill>
                  <a:schemeClr val="tx1"/>
                </a:solidFill>
              </a:rPr>
              <a:t>				</a:t>
            </a:r>
            <a:r>
              <a:rPr lang="ko-KR" altLang="en-US" dirty="0">
                <a:solidFill>
                  <a:schemeClr val="tx1"/>
                </a:solidFill>
              </a:rPr>
              <a:t>사진</a:t>
            </a:r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52" y="2095543"/>
            <a:ext cx="267359" cy="42153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E0A6749-A717-56EA-6C64-ED1A6BC48874}"/>
              </a:ext>
            </a:extLst>
          </p:cNvPr>
          <p:cNvSpPr/>
          <p:nvPr/>
        </p:nvSpPr>
        <p:spPr>
          <a:xfrm>
            <a:off x="1353502" y="5061181"/>
            <a:ext cx="9484993" cy="1297349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r>
              <a:rPr lang="ko-KR" altLang="en-US" dirty="0">
                <a:solidFill>
                  <a:schemeClr val="tx1"/>
                </a:solidFill>
              </a:rPr>
              <a:t>인사말</a:t>
            </a:r>
            <a:r>
              <a:rPr lang="en-US" altLang="ko-KR" dirty="0">
                <a:solidFill>
                  <a:schemeClr val="tx1"/>
                </a:solidFill>
              </a:rPr>
              <a:t>~</a:t>
            </a: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r>
              <a:rPr lang="ko-KR" altLang="en-US" dirty="0">
                <a:solidFill>
                  <a:schemeClr val="tx1"/>
                </a:solidFill>
              </a:rPr>
              <a:t>수상 내역</a:t>
            </a:r>
            <a:r>
              <a:rPr lang="en-US" altLang="ko-KR" dirty="0">
                <a:solidFill>
                  <a:schemeClr val="tx1"/>
                </a:solidFill>
              </a:rPr>
              <a:t>~</a:t>
            </a: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12381D4-03C6-4DE7-9678-22822D4A457B}"/>
              </a:ext>
            </a:extLst>
          </p:cNvPr>
          <p:cNvSpPr/>
          <p:nvPr/>
        </p:nvSpPr>
        <p:spPr>
          <a:xfrm>
            <a:off x="8750141" y="6092554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작은 </a:t>
            </a:r>
            <a:r>
              <a:rPr lang="ko-KR" altLang="en-US" dirty="0" err="1">
                <a:solidFill>
                  <a:schemeClr val="tx1"/>
                </a:solidFill>
              </a:rPr>
              <a:t>맨위로</a:t>
            </a:r>
            <a:r>
              <a:rPr lang="ko-KR" altLang="en-US" dirty="0">
                <a:solidFill>
                  <a:schemeClr val="tx1"/>
                </a:solidFill>
              </a:rPr>
              <a:t> 버튼</a:t>
            </a:r>
          </a:p>
        </p:txBody>
      </p:sp>
    </p:spTree>
    <p:extLst>
      <p:ext uri="{BB962C8B-B14F-4D97-AF65-F5344CB8AC3E}">
        <p14:creationId xmlns:p14="http://schemas.microsoft.com/office/powerpoint/2010/main" val="306832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1013457" y="3261637"/>
            <a:ext cx="10244862" cy="33800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3569" y="2089610"/>
            <a:ext cx="10244862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2208255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119234" y="2801486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29477" y="2813889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74179" y="2813889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67144" y="2801486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275267" y="3749879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352424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893" y="2112396"/>
            <a:ext cx="267359" cy="42153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B1DEB95-868F-20CE-2F53-6F8B8AFCBAD3}"/>
              </a:ext>
            </a:extLst>
          </p:cNvPr>
          <p:cNvSpPr/>
          <p:nvPr/>
        </p:nvSpPr>
        <p:spPr>
          <a:xfrm>
            <a:off x="1279523" y="3535067"/>
            <a:ext cx="2088357" cy="267413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dirty="0">
                <a:solidFill>
                  <a:schemeClr val="tx1"/>
                </a:solidFill>
              </a:rPr>
              <a:t>			</a:t>
            </a:r>
            <a:r>
              <a:rPr lang="ko-KR" altLang="en-US" dirty="0">
                <a:solidFill>
                  <a:schemeClr val="tx1"/>
                </a:solidFill>
              </a:rPr>
              <a:t>사진</a:t>
            </a:r>
            <a:r>
              <a:rPr lang="en-US" altLang="ko-KR" dirty="0">
                <a:solidFill>
                  <a:schemeClr val="tx1"/>
                </a:solidFill>
              </a:rPr>
              <a:t>A	</a:t>
            </a: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AB3A4F9-EB76-50F8-A726-3EBF747B9B99}"/>
              </a:ext>
            </a:extLst>
          </p:cNvPr>
          <p:cNvSpPr/>
          <p:nvPr/>
        </p:nvSpPr>
        <p:spPr>
          <a:xfrm>
            <a:off x="3570864" y="3533594"/>
            <a:ext cx="2088357" cy="267413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dirty="0">
                <a:solidFill>
                  <a:schemeClr val="tx1"/>
                </a:solidFill>
              </a:rPr>
              <a:t>				</a:t>
            </a: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>
                <a:solidFill>
                  <a:schemeClr val="tx1"/>
                </a:solidFill>
              </a:rPr>
              <a:t>사진</a:t>
            </a:r>
            <a:r>
              <a:rPr lang="en-US" altLang="ko-KR" dirty="0">
                <a:solidFill>
                  <a:schemeClr val="tx1"/>
                </a:solidFill>
              </a:rPr>
              <a:t>B</a:t>
            </a: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6733061-A3F8-20A9-CED1-F67598441357}"/>
              </a:ext>
            </a:extLst>
          </p:cNvPr>
          <p:cNvSpPr/>
          <p:nvPr/>
        </p:nvSpPr>
        <p:spPr>
          <a:xfrm>
            <a:off x="5873168" y="3545893"/>
            <a:ext cx="2088357" cy="267413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dirty="0">
                <a:solidFill>
                  <a:schemeClr val="tx1"/>
                </a:solidFill>
              </a:rPr>
              <a:t>				</a:t>
            </a: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>
                <a:solidFill>
                  <a:schemeClr val="tx1"/>
                </a:solidFill>
              </a:rPr>
              <a:t>사진</a:t>
            </a:r>
            <a:r>
              <a:rPr lang="en-US" altLang="ko-KR" dirty="0">
                <a:solidFill>
                  <a:schemeClr val="tx1"/>
                </a:solidFill>
              </a:rPr>
              <a:t>C</a:t>
            </a: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C83F20A-7946-21B1-72A8-7098A61FD4FA}"/>
              </a:ext>
            </a:extLst>
          </p:cNvPr>
          <p:cNvSpPr/>
          <p:nvPr/>
        </p:nvSpPr>
        <p:spPr>
          <a:xfrm>
            <a:off x="8164509" y="3582421"/>
            <a:ext cx="2088357" cy="267413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dirty="0">
                <a:solidFill>
                  <a:schemeClr val="tx1"/>
                </a:solidFill>
              </a:rPr>
              <a:t>				</a:t>
            </a: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>
                <a:solidFill>
                  <a:schemeClr val="tx1"/>
                </a:solidFill>
              </a:rPr>
              <a:t>사진</a:t>
            </a:r>
            <a:r>
              <a:rPr lang="en-US" altLang="ko-KR" dirty="0">
                <a:solidFill>
                  <a:schemeClr val="tx1"/>
                </a:solidFill>
              </a:rPr>
              <a:t>D</a:t>
            </a: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12381D4-03C6-4DE7-9678-22822D4A457B}"/>
              </a:ext>
            </a:extLst>
          </p:cNvPr>
          <p:cNvSpPr/>
          <p:nvPr/>
        </p:nvSpPr>
        <p:spPr>
          <a:xfrm>
            <a:off x="8750141" y="6092554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작은 </a:t>
            </a:r>
            <a:r>
              <a:rPr lang="ko-KR" altLang="en-US" dirty="0" err="1">
                <a:solidFill>
                  <a:schemeClr val="tx1"/>
                </a:solidFill>
              </a:rPr>
              <a:t>맨위로</a:t>
            </a:r>
            <a:r>
              <a:rPr lang="ko-KR" altLang="en-US" dirty="0">
                <a:solidFill>
                  <a:schemeClr val="tx1"/>
                </a:solidFill>
              </a:rPr>
              <a:t> 버튼</a:t>
            </a:r>
          </a:p>
        </p:txBody>
      </p:sp>
    </p:spTree>
    <p:extLst>
      <p:ext uri="{BB962C8B-B14F-4D97-AF65-F5344CB8AC3E}">
        <p14:creationId xmlns:p14="http://schemas.microsoft.com/office/powerpoint/2010/main" val="3829820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1013457" y="3261637"/>
            <a:ext cx="10244862" cy="33800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3569" y="2089610"/>
            <a:ext cx="10244862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2208255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141068" y="2795717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51311" y="2808120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96013" y="2808120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88978" y="2795717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275267" y="3749879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352424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798" y="2141682"/>
            <a:ext cx="267359" cy="42153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B1DEB95-868F-20CE-2F53-6F8B8AFCBAD3}"/>
              </a:ext>
            </a:extLst>
          </p:cNvPr>
          <p:cNvSpPr/>
          <p:nvPr/>
        </p:nvSpPr>
        <p:spPr>
          <a:xfrm>
            <a:off x="1279523" y="3535067"/>
            <a:ext cx="2088357" cy="267413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dirty="0">
                <a:solidFill>
                  <a:schemeClr val="tx1"/>
                </a:solidFill>
              </a:rPr>
              <a:t>				</a:t>
            </a:r>
            <a:r>
              <a:rPr lang="ko-KR" altLang="en-US" dirty="0">
                <a:solidFill>
                  <a:schemeClr val="tx1"/>
                </a:solidFill>
              </a:rPr>
              <a:t>사진</a:t>
            </a:r>
            <a:r>
              <a:rPr lang="en-US" altLang="ko-KR" dirty="0">
                <a:solidFill>
                  <a:schemeClr val="tx1"/>
                </a:solidFill>
              </a:rPr>
              <a:t>A</a:t>
            </a: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AB3A4F9-EB76-50F8-A726-3EBF747B9B99}"/>
              </a:ext>
            </a:extLst>
          </p:cNvPr>
          <p:cNvSpPr/>
          <p:nvPr/>
        </p:nvSpPr>
        <p:spPr>
          <a:xfrm>
            <a:off x="3570864" y="3533594"/>
            <a:ext cx="2088357" cy="267413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dirty="0">
                <a:solidFill>
                  <a:schemeClr val="tx1"/>
                </a:solidFill>
              </a:rPr>
              <a:t>				</a:t>
            </a: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>
                <a:solidFill>
                  <a:schemeClr val="tx1"/>
                </a:solidFill>
              </a:rPr>
              <a:t>사진</a:t>
            </a:r>
            <a:r>
              <a:rPr lang="en-US" altLang="ko-KR" dirty="0">
                <a:solidFill>
                  <a:schemeClr val="tx1"/>
                </a:solidFill>
              </a:rPr>
              <a:t>A</a:t>
            </a: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6733061-A3F8-20A9-CED1-F67598441357}"/>
              </a:ext>
            </a:extLst>
          </p:cNvPr>
          <p:cNvSpPr/>
          <p:nvPr/>
        </p:nvSpPr>
        <p:spPr>
          <a:xfrm>
            <a:off x="5873168" y="3545893"/>
            <a:ext cx="2088357" cy="267413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dirty="0">
                <a:solidFill>
                  <a:schemeClr val="tx1"/>
                </a:solidFill>
              </a:rPr>
              <a:t>				</a:t>
            </a: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>
                <a:solidFill>
                  <a:schemeClr val="tx1"/>
                </a:solidFill>
              </a:rPr>
              <a:t>사진</a:t>
            </a:r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C83F20A-7946-21B1-72A8-7098A61FD4FA}"/>
              </a:ext>
            </a:extLst>
          </p:cNvPr>
          <p:cNvSpPr/>
          <p:nvPr/>
        </p:nvSpPr>
        <p:spPr>
          <a:xfrm>
            <a:off x="8164509" y="3582421"/>
            <a:ext cx="2088357" cy="267413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dirty="0">
                <a:solidFill>
                  <a:schemeClr val="tx1"/>
                </a:solidFill>
              </a:rPr>
              <a:t>				</a:t>
            </a: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>
                <a:solidFill>
                  <a:schemeClr val="tx1"/>
                </a:solidFill>
              </a:rPr>
              <a:t>사진</a:t>
            </a:r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12381D4-03C6-4DE7-9678-22822D4A457B}"/>
              </a:ext>
            </a:extLst>
          </p:cNvPr>
          <p:cNvSpPr/>
          <p:nvPr/>
        </p:nvSpPr>
        <p:spPr>
          <a:xfrm>
            <a:off x="8750141" y="6092554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작은 </a:t>
            </a:r>
            <a:r>
              <a:rPr lang="ko-KR" altLang="en-US" dirty="0" err="1">
                <a:solidFill>
                  <a:schemeClr val="tx1"/>
                </a:solidFill>
              </a:rPr>
              <a:t>맨위로</a:t>
            </a:r>
            <a:r>
              <a:rPr lang="ko-KR" altLang="en-US" dirty="0">
                <a:solidFill>
                  <a:schemeClr val="tx1"/>
                </a:solidFill>
              </a:rPr>
              <a:t> 버튼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8EEEDB6-97E3-A066-7D0D-AE22E3ABE2B7}"/>
              </a:ext>
            </a:extLst>
          </p:cNvPr>
          <p:cNvSpPr/>
          <p:nvPr/>
        </p:nvSpPr>
        <p:spPr>
          <a:xfrm>
            <a:off x="3031548" y="3175061"/>
            <a:ext cx="6578081" cy="345565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dirty="0">
                <a:solidFill>
                  <a:schemeClr val="tx1"/>
                </a:solidFill>
              </a:rPr>
              <a:t>				</a:t>
            </a: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>
                <a:solidFill>
                  <a:schemeClr val="tx1"/>
                </a:solidFill>
              </a:rPr>
              <a:t>사진</a:t>
            </a:r>
            <a:r>
              <a:rPr lang="en-US" altLang="ko-KR" dirty="0">
                <a:solidFill>
                  <a:schemeClr val="tx1"/>
                </a:solidFill>
              </a:rPr>
              <a:t>B</a:t>
            </a: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 err="1">
                <a:solidFill>
                  <a:schemeClr val="tx1"/>
                </a:solidFill>
              </a:rPr>
              <a:t>설명글</a:t>
            </a:r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952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1013457" y="3261637"/>
            <a:ext cx="10244862" cy="33800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3569" y="2089610"/>
            <a:ext cx="10244862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2208255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096775" y="2777165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07018" y="2789568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51720" y="2789568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44685" y="2777165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275267" y="3749879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352424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신규 문의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118" y="2132086"/>
            <a:ext cx="267359" cy="42153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CF29014F-FE8B-4CD1-8319-FEDD0521AFCF}"/>
              </a:ext>
            </a:extLst>
          </p:cNvPr>
          <p:cNvSpPr/>
          <p:nvPr/>
        </p:nvSpPr>
        <p:spPr>
          <a:xfrm>
            <a:off x="1851774" y="3353415"/>
            <a:ext cx="8416529" cy="3225391"/>
          </a:xfrm>
          <a:prstGeom prst="rect">
            <a:avLst/>
          </a:prstGeom>
          <a:solidFill>
            <a:schemeClr val="bg1"/>
          </a:solidFill>
          <a:ln w="38100">
            <a:solidFill>
              <a:srgbClr val="5C8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380BB6-B953-4E41-88D0-9E60316F9101}"/>
              </a:ext>
            </a:extLst>
          </p:cNvPr>
          <p:cNvSpPr txBox="1"/>
          <p:nvPr/>
        </p:nvSpPr>
        <p:spPr>
          <a:xfrm>
            <a:off x="2065931" y="3450001"/>
            <a:ext cx="927850" cy="307777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상담신청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5B1F98-6B92-4904-8A7E-87A6E0E1F3D0}"/>
              </a:ext>
            </a:extLst>
          </p:cNvPr>
          <p:cNvSpPr txBox="1"/>
          <p:nvPr/>
        </p:nvSpPr>
        <p:spPr>
          <a:xfrm>
            <a:off x="2065932" y="3913286"/>
            <a:ext cx="791982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회사명 </a:t>
            </a:r>
            <a:r>
              <a:rPr lang="en-US" altLang="ko-KR" sz="1200" b="1" dirty="0"/>
              <a:t>:</a:t>
            </a:r>
            <a:endParaRPr lang="ko-KR" altLang="en-US" sz="12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CF7B28B-6799-4339-B5F2-53CA30278AF2}"/>
              </a:ext>
            </a:extLst>
          </p:cNvPr>
          <p:cNvSpPr txBox="1"/>
          <p:nvPr/>
        </p:nvSpPr>
        <p:spPr>
          <a:xfrm>
            <a:off x="2065931" y="4248084"/>
            <a:ext cx="1067631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담당자 </a:t>
            </a:r>
            <a:r>
              <a:rPr lang="en-US" altLang="ko-KR" sz="1200" b="1" dirty="0"/>
              <a:t>:</a:t>
            </a:r>
            <a:endParaRPr lang="ko-KR" altLang="en-US" sz="12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EA0795C-B8C5-42F7-95ED-55D334EEEB46}"/>
              </a:ext>
            </a:extLst>
          </p:cNvPr>
          <p:cNvSpPr txBox="1"/>
          <p:nvPr/>
        </p:nvSpPr>
        <p:spPr>
          <a:xfrm>
            <a:off x="4416083" y="3913286"/>
            <a:ext cx="1178841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연락처 </a:t>
            </a:r>
            <a:r>
              <a:rPr lang="en-US" altLang="ko-KR" sz="1200" b="1" dirty="0"/>
              <a:t>:</a:t>
            </a:r>
            <a:endParaRPr lang="ko-KR" altLang="en-US" sz="120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FB9D298-B46E-4CDB-BA9C-00D45DBFD9ED}"/>
              </a:ext>
            </a:extLst>
          </p:cNvPr>
          <p:cNvSpPr txBox="1"/>
          <p:nvPr/>
        </p:nvSpPr>
        <p:spPr>
          <a:xfrm>
            <a:off x="4427984" y="4201917"/>
            <a:ext cx="1056739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E-mail</a:t>
            </a:r>
            <a:r>
              <a:rPr lang="ko-KR" altLang="en-US" sz="1200" b="1" dirty="0"/>
              <a:t> </a:t>
            </a:r>
            <a:r>
              <a:rPr lang="en-US" altLang="ko-KR" sz="1200" b="1" dirty="0"/>
              <a:t>:</a:t>
            </a:r>
            <a:endParaRPr lang="ko-KR" altLang="en-US" sz="12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7706982-9235-429D-BE40-3B38C5032D78}"/>
              </a:ext>
            </a:extLst>
          </p:cNvPr>
          <p:cNvSpPr txBox="1"/>
          <p:nvPr/>
        </p:nvSpPr>
        <p:spPr>
          <a:xfrm>
            <a:off x="2130738" y="4687445"/>
            <a:ext cx="2734444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제작구분</a:t>
            </a:r>
            <a:r>
              <a:rPr lang="en-US" altLang="ko-KR" sz="1050" b="1" dirty="0"/>
              <a:t>(</a:t>
            </a:r>
            <a:r>
              <a:rPr lang="ko-KR" altLang="en-US" sz="1050" b="1" dirty="0"/>
              <a:t>원하는 서비스 선택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063D8ACA-028E-455F-B41E-27810B9EB7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5719225"/>
              </p:ext>
            </p:extLst>
          </p:nvPr>
        </p:nvGraphicFramePr>
        <p:xfrm>
          <a:off x="2144309" y="5003325"/>
          <a:ext cx="7756672" cy="3737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0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80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80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80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809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370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/>
                        <a:t>쇼핑몰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/>
                        <a:t>홈페이지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 err="1"/>
                        <a:t>네이티브</a:t>
                      </a:r>
                      <a:r>
                        <a:rPr lang="ko-KR" altLang="en-US" sz="1200" b="1" dirty="0"/>
                        <a:t> </a:t>
                      </a:r>
                      <a:r>
                        <a:rPr lang="ko-KR" altLang="en-US" sz="1200" b="1" dirty="0" err="1"/>
                        <a:t>앱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/>
                        <a:t>서비스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/>
                        <a:t>마케팅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/>
                        <a:t>유지보수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/>
                        <a:t>기타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6044A027-8F20-48EE-A8E7-E7476093B35F}"/>
              </a:ext>
            </a:extLst>
          </p:cNvPr>
          <p:cNvSpPr txBox="1"/>
          <p:nvPr/>
        </p:nvSpPr>
        <p:spPr>
          <a:xfrm>
            <a:off x="2099270" y="5584716"/>
            <a:ext cx="1890043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예상제작비용 </a:t>
            </a:r>
            <a:r>
              <a:rPr lang="en-US" altLang="ko-KR" sz="1200" b="1" dirty="0"/>
              <a:t>: </a:t>
            </a:r>
            <a:endParaRPr lang="ko-KR" altLang="en-US" sz="120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FED1518-A20E-494D-A983-96BB068B6F7F}"/>
              </a:ext>
            </a:extLst>
          </p:cNvPr>
          <p:cNvSpPr txBox="1"/>
          <p:nvPr/>
        </p:nvSpPr>
        <p:spPr>
          <a:xfrm>
            <a:off x="6289919" y="5554031"/>
            <a:ext cx="3317916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포트폴리오 선택 </a:t>
            </a:r>
            <a:r>
              <a:rPr lang="en-US" altLang="ko-KR" sz="1200" b="1" dirty="0"/>
              <a:t>:   </a:t>
            </a:r>
            <a:r>
              <a:rPr lang="ko-KR" altLang="en-US" sz="1200" b="1" dirty="0"/>
              <a:t>포트폴리오 선택 링크</a:t>
            </a:r>
            <a:r>
              <a:rPr lang="en-US" altLang="ko-KR" sz="1200" b="1" dirty="0"/>
              <a:t> </a:t>
            </a:r>
            <a:endParaRPr lang="ko-KR" altLang="en-US" sz="12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32297C0-BF15-4974-AD42-FE0C02A2C3D3}"/>
              </a:ext>
            </a:extLst>
          </p:cNvPr>
          <p:cNvSpPr txBox="1"/>
          <p:nvPr/>
        </p:nvSpPr>
        <p:spPr>
          <a:xfrm>
            <a:off x="2130737" y="6019040"/>
            <a:ext cx="2094745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문의 내용 </a:t>
            </a:r>
            <a:r>
              <a:rPr lang="en-US" altLang="ko-KR" sz="1200" b="1" dirty="0"/>
              <a:t>:</a:t>
            </a:r>
            <a:endParaRPr lang="ko-KR" altLang="en-US" sz="1200" b="1" dirty="0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B2C5D21E-C474-4B7A-9A62-04216E7E3B28}"/>
              </a:ext>
            </a:extLst>
          </p:cNvPr>
          <p:cNvCxnSpPr>
            <a:cxnSpLocks/>
          </p:cNvCxnSpPr>
          <p:nvPr/>
        </p:nvCxnSpPr>
        <p:spPr>
          <a:xfrm>
            <a:off x="2706011" y="4164158"/>
            <a:ext cx="1099345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27BFE44A-0BD7-4093-AC7B-2E32B6AF07EB}"/>
              </a:ext>
            </a:extLst>
          </p:cNvPr>
          <p:cNvCxnSpPr>
            <a:cxnSpLocks/>
          </p:cNvCxnSpPr>
          <p:nvPr/>
        </p:nvCxnSpPr>
        <p:spPr>
          <a:xfrm>
            <a:off x="2711392" y="4482075"/>
            <a:ext cx="1099345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C4A8F209-F3D0-4213-AF6F-951BA04FF373}"/>
              </a:ext>
            </a:extLst>
          </p:cNvPr>
          <p:cNvCxnSpPr>
            <a:cxnSpLocks/>
          </p:cNvCxnSpPr>
          <p:nvPr/>
        </p:nvCxnSpPr>
        <p:spPr>
          <a:xfrm>
            <a:off x="5115963" y="4140299"/>
            <a:ext cx="1099345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816666F9-80BC-4FED-8BFE-2345CC207941}"/>
              </a:ext>
            </a:extLst>
          </p:cNvPr>
          <p:cNvCxnSpPr>
            <a:cxnSpLocks/>
          </p:cNvCxnSpPr>
          <p:nvPr/>
        </p:nvCxnSpPr>
        <p:spPr>
          <a:xfrm>
            <a:off x="5129026" y="4412708"/>
            <a:ext cx="1099345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0369B1F5-4976-42E6-A4BD-E68811E42417}"/>
              </a:ext>
            </a:extLst>
          </p:cNvPr>
          <p:cNvSpPr txBox="1"/>
          <p:nvPr/>
        </p:nvSpPr>
        <p:spPr>
          <a:xfrm>
            <a:off x="6767549" y="4529262"/>
            <a:ext cx="838152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주소 </a:t>
            </a:r>
            <a:r>
              <a:rPr lang="en-US" altLang="ko-KR" sz="1200" b="1" dirty="0"/>
              <a:t>: </a:t>
            </a:r>
            <a:endParaRPr lang="ko-KR" altLang="en-US" sz="1200" b="1" dirty="0"/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43DED374-45FD-4499-BC0D-9D658DF13448}"/>
              </a:ext>
            </a:extLst>
          </p:cNvPr>
          <p:cNvCxnSpPr>
            <a:cxnSpLocks/>
          </p:cNvCxnSpPr>
          <p:nvPr/>
        </p:nvCxnSpPr>
        <p:spPr>
          <a:xfrm>
            <a:off x="7350843" y="4743872"/>
            <a:ext cx="184699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BDB4DEF0-23C3-42B9-9464-2B3EFE80B482}"/>
              </a:ext>
            </a:extLst>
          </p:cNvPr>
          <p:cNvSpPr/>
          <p:nvPr/>
        </p:nvSpPr>
        <p:spPr>
          <a:xfrm>
            <a:off x="7557662" y="3504270"/>
            <a:ext cx="1481611" cy="932468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724B38D-569E-4521-BE20-7EAB672CBCB1}"/>
              </a:ext>
            </a:extLst>
          </p:cNvPr>
          <p:cNvSpPr txBox="1"/>
          <p:nvPr/>
        </p:nvSpPr>
        <p:spPr>
          <a:xfrm>
            <a:off x="7892695" y="3675863"/>
            <a:ext cx="871536" cy="2616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b="1" dirty="0"/>
              <a:t>카카오 </a:t>
            </a:r>
            <a:r>
              <a:rPr lang="ko-KR" altLang="en-US" sz="1100" b="1" dirty="0" err="1"/>
              <a:t>맵</a:t>
            </a:r>
            <a:r>
              <a:rPr lang="ko-KR" altLang="en-US" sz="1100" b="1" dirty="0"/>
              <a:t> </a:t>
            </a: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5C21F923-A078-41FF-8D4E-0E213E3FF3D8}"/>
              </a:ext>
            </a:extLst>
          </p:cNvPr>
          <p:cNvCxnSpPr>
            <a:cxnSpLocks/>
          </p:cNvCxnSpPr>
          <p:nvPr/>
        </p:nvCxnSpPr>
        <p:spPr>
          <a:xfrm>
            <a:off x="3223035" y="5835588"/>
            <a:ext cx="1099345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E266F04E-C601-479A-9E2E-0D07CEE88B6B}"/>
              </a:ext>
            </a:extLst>
          </p:cNvPr>
          <p:cNvSpPr txBox="1"/>
          <p:nvPr/>
        </p:nvSpPr>
        <p:spPr>
          <a:xfrm>
            <a:off x="3012480" y="5930011"/>
            <a:ext cx="3287674" cy="60016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문의제목</a:t>
            </a:r>
            <a:r>
              <a:rPr lang="en-US" altLang="ko-KR" sz="1100" dirty="0"/>
              <a:t>:</a:t>
            </a:r>
          </a:p>
          <a:p>
            <a:r>
              <a:rPr lang="ko-KR" altLang="en-US" sz="1100" dirty="0"/>
              <a:t>문의내용</a:t>
            </a:r>
            <a:r>
              <a:rPr lang="en-US" altLang="ko-KR" sz="1100" dirty="0"/>
              <a:t>:</a:t>
            </a:r>
          </a:p>
          <a:p>
            <a:r>
              <a:rPr lang="ko-KR" altLang="en-US" sz="1100" dirty="0"/>
              <a:t>디자인 컨셉</a:t>
            </a:r>
            <a:r>
              <a:rPr lang="en-US" altLang="ko-KR" sz="1100" dirty="0"/>
              <a:t>:</a:t>
            </a: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58251892-6477-4F94-9CE8-52A03AC99162}"/>
              </a:ext>
            </a:extLst>
          </p:cNvPr>
          <p:cNvCxnSpPr>
            <a:cxnSpLocks/>
          </p:cNvCxnSpPr>
          <p:nvPr/>
        </p:nvCxnSpPr>
        <p:spPr>
          <a:xfrm>
            <a:off x="7731532" y="5811853"/>
            <a:ext cx="2181001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13D0C9AA-1A60-4F86-A738-09245D0AB362}"/>
              </a:ext>
            </a:extLst>
          </p:cNvPr>
          <p:cNvSpPr txBox="1"/>
          <p:nvPr/>
        </p:nvSpPr>
        <p:spPr>
          <a:xfrm>
            <a:off x="9317821" y="6149845"/>
            <a:ext cx="740805" cy="338554"/>
          </a:xfrm>
          <a:prstGeom prst="rect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</a:rPr>
              <a:t>제출</a:t>
            </a:r>
          </a:p>
        </p:txBody>
      </p:sp>
    </p:spTree>
    <p:extLst>
      <p:ext uri="{BB962C8B-B14F-4D97-AF65-F5344CB8AC3E}">
        <p14:creationId xmlns:p14="http://schemas.microsoft.com/office/powerpoint/2010/main" val="1764775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그림 39">
            <a:extLst>
              <a:ext uri="{FF2B5EF4-FFF2-40B4-BE49-F238E27FC236}">
                <a16:creationId xmlns:a16="http://schemas.microsoft.com/office/drawing/2014/main" id="{CED3C850-8F93-4CA7-AE1A-2D851C44B3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97197" y="1510018"/>
            <a:ext cx="4625345" cy="70075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9EF34E0-CD12-41DC-8C17-770C1A8AD758}"/>
              </a:ext>
            </a:extLst>
          </p:cNvPr>
          <p:cNvSpPr/>
          <p:nvPr/>
        </p:nvSpPr>
        <p:spPr>
          <a:xfrm>
            <a:off x="449179" y="1377894"/>
            <a:ext cx="3627495" cy="416104"/>
          </a:xfrm>
          <a:prstGeom prst="rect">
            <a:avLst/>
          </a:prstGeom>
          <a:noFill/>
          <a:ln w="38100">
            <a:solidFill>
              <a:srgbClr val="5C8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신규문의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포트폴리오 선택</a:t>
            </a:r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팝업창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35812FD-96FF-4CFD-8BEA-D4727F257647}"/>
              </a:ext>
            </a:extLst>
          </p:cNvPr>
          <p:cNvSpPr/>
          <p:nvPr/>
        </p:nvSpPr>
        <p:spPr>
          <a:xfrm>
            <a:off x="4379619" y="1510018"/>
            <a:ext cx="4613379" cy="5223586"/>
          </a:xfrm>
          <a:prstGeom prst="rect">
            <a:avLst/>
          </a:prstGeom>
          <a:noFill/>
          <a:ln w="38100">
            <a:solidFill>
              <a:srgbClr val="5C8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D1512D-9AAF-4572-B0E2-CF4A5DB263B3}"/>
              </a:ext>
            </a:extLst>
          </p:cNvPr>
          <p:cNvSpPr/>
          <p:nvPr/>
        </p:nvSpPr>
        <p:spPr>
          <a:xfrm>
            <a:off x="4548557" y="2365165"/>
            <a:ext cx="4267099" cy="4172496"/>
          </a:xfrm>
          <a:prstGeom prst="rect">
            <a:avLst/>
          </a:prstGeom>
          <a:solidFill>
            <a:schemeClr val="bg1"/>
          </a:solidFill>
          <a:ln w="38100">
            <a:solidFill>
              <a:srgbClr val="5C8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7E05D9D-52AE-4131-A10F-69AF7A9A4BE8}"/>
              </a:ext>
            </a:extLst>
          </p:cNvPr>
          <p:cNvSpPr/>
          <p:nvPr/>
        </p:nvSpPr>
        <p:spPr>
          <a:xfrm>
            <a:off x="8844426" y="2986460"/>
            <a:ext cx="356231" cy="1415403"/>
          </a:xfrm>
          <a:prstGeom prst="rect">
            <a:avLst/>
          </a:prstGeom>
          <a:solidFill>
            <a:schemeClr val="bg1"/>
          </a:solidFill>
          <a:ln w="38100">
            <a:solidFill>
              <a:srgbClr val="5C8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36B109F-593B-481F-8959-D859476F9628}"/>
              </a:ext>
            </a:extLst>
          </p:cNvPr>
          <p:cNvSpPr txBox="1"/>
          <p:nvPr/>
        </p:nvSpPr>
        <p:spPr>
          <a:xfrm>
            <a:off x="4518680" y="1510018"/>
            <a:ext cx="180190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포트폴리오 선택 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62351011-E5E4-441A-82A8-9DF8171BA9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828028" y="4603961"/>
            <a:ext cx="3763684" cy="1358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Picture 2">
            <a:extLst>
              <a:ext uri="{FF2B5EF4-FFF2-40B4-BE49-F238E27FC236}">
                <a16:creationId xmlns:a16="http://schemas.microsoft.com/office/drawing/2014/main" id="{DCC43EE1-0583-437C-994B-CA4596DC9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8028" y="2594290"/>
            <a:ext cx="3763684" cy="19682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27B8F0DA-FF22-4BED-9708-4F4679C193C9}"/>
              </a:ext>
            </a:extLst>
          </p:cNvPr>
          <p:cNvSpPr txBox="1"/>
          <p:nvPr/>
        </p:nvSpPr>
        <p:spPr>
          <a:xfrm>
            <a:off x="8097408" y="6171451"/>
            <a:ext cx="644554" cy="307777"/>
          </a:xfrm>
          <a:prstGeom prst="rect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</a:rPr>
              <a:t>선택</a:t>
            </a:r>
          </a:p>
        </p:txBody>
      </p:sp>
    </p:spTree>
    <p:extLst>
      <p:ext uri="{BB962C8B-B14F-4D97-AF65-F5344CB8AC3E}">
        <p14:creationId xmlns:p14="http://schemas.microsoft.com/office/powerpoint/2010/main" val="2415292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489067" y="3037877"/>
            <a:ext cx="10244862" cy="374885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9179" y="1865851"/>
            <a:ext cx="10244862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616678" y="1984496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616678" y="2544673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426921" y="2557076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4771623" y="2557076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6564588" y="2544673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0750877" y="3526120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105" y="1899505"/>
            <a:ext cx="267359" cy="42153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310938" y="1133284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신규문의 </a:t>
            </a:r>
            <a:r>
              <a:rPr lang="ko-KR" altLang="en-US" sz="1600" dirty="0">
                <a:solidFill>
                  <a:schemeClr val="tx1"/>
                </a:solidFill>
              </a:rPr>
              <a:t>제출 후 상담일정 선택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49C38B-5071-4ED0-BC59-8B6F27FC72FD}"/>
              </a:ext>
            </a:extLst>
          </p:cNvPr>
          <p:cNvSpPr txBox="1"/>
          <p:nvPr/>
        </p:nvSpPr>
        <p:spPr>
          <a:xfrm>
            <a:off x="6965784" y="3286303"/>
            <a:ext cx="363199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400" dirty="0"/>
              <a:t>신규개발문의 신청 후 상담 날짜 선택 </a:t>
            </a:r>
            <a:endParaRPr lang="en-US" altLang="ko-KR" sz="1400" dirty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400" dirty="0"/>
              <a:t>일정을 클릭하면 </a:t>
            </a:r>
            <a:endParaRPr lang="en-US" altLang="ko-KR" sz="1400" dirty="0"/>
          </a:p>
          <a:p>
            <a:r>
              <a:rPr lang="en-US" altLang="ko-KR" sz="1400" dirty="0"/>
              <a:t>     “</a:t>
            </a:r>
            <a:r>
              <a:rPr lang="ko-KR" altLang="en-US" sz="1400" dirty="0"/>
              <a:t>해당시간에 일정을 선택하겠습니다</a:t>
            </a:r>
            <a:r>
              <a:rPr lang="en-US" altLang="ko-KR" sz="1400" dirty="0"/>
              <a:t>.”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r>
              <a:rPr lang="ko-KR" altLang="en-US" sz="1400" dirty="0"/>
              <a:t>     </a:t>
            </a:r>
            <a:r>
              <a:rPr lang="ko-KR" altLang="en-US" sz="1400" dirty="0" err="1"/>
              <a:t>팝업창</a:t>
            </a:r>
            <a:r>
              <a:rPr lang="ko-KR" altLang="en-US" sz="1400" dirty="0"/>
              <a:t> 생성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ABBE46F-405C-4673-8FD2-9450571618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6892" y="3324014"/>
            <a:ext cx="4958892" cy="338253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6FDD164-44A3-433E-B956-87037314A285}"/>
              </a:ext>
            </a:extLst>
          </p:cNvPr>
          <p:cNvSpPr txBox="1"/>
          <p:nvPr/>
        </p:nvSpPr>
        <p:spPr>
          <a:xfrm>
            <a:off x="489067" y="3298268"/>
            <a:ext cx="16206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개발문의 상담 </a:t>
            </a:r>
            <a:endParaRPr lang="en-US" altLang="ko-KR" sz="1600" dirty="0"/>
          </a:p>
          <a:p>
            <a:pPr algn="ctr"/>
            <a:r>
              <a:rPr lang="ko-KR" altLang="en-US" sz="1600" dirty="0"/>
              <a:t>일정 선택</a:t>
            </a:r>
          </a:p>
        </p:txBody>
      </p:sp>
    </p:spTree>
    <p:extLst>
      <p:ext uri="{BB962C8B-B14F-4D97-AF65-F5344CB8AC3E}">
        <p14:creationId xmlns:p14="http://schemas.microsoft.com/office/powerpoint/2010/main" val="1594395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1013457" y="3261637"/>
            <a:ext cx="10244862" cy="33800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3569" y="2089610"/>
            <a:ext cx="10244862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2208255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119234" y="2794483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29477" y="2806886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74179" y="2806886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67144" y="2794483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275267" y="3749879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52" y="2137630"/>
            <a:ext cx="267359" cy="42153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352424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기존 문의 페이지 업체 확인란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0A71C80-19D1-4A66-A6AF-00F4634AF3A5}"/>
              </a:ext>
            </a:extLst>
          </p:cNvPr>
          <p:cNvSpPr/>
          <p:nvPr/>
        </p:nvSpPr>
        <p:spPr>
          <a:xfrm>
            <a:off x="2302349" y="3668266"/>
            <a:ext cx="7324532" cy="219269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874F9B5-FA0F-464E-8262-C9555AD7E23E}"/>
              </a:ext>
            </a:extLst>
          </p:cNvPr>
          <p:cNvSpPr/>
          <p:nvPr/>
        </p:nvSpPr>
        <p:spPr>
          <a:xfrm>
            <a:off x="2687705" y="4193580"/>
            <a:ext cx="2886311" cy="41610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업체명입력란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4B100E0-9854-4B57-A16A-FECC85799DAB}"/>
              </a:ext>
            </a:extLst>
          </p:cNvPr>
          <p:cNvSpPr/>
          <p:nvPr/>
        </p:nvSpPr>
        <p:spPr>
          <a:xfrm>
            <a:off x="2687706" y="5024818"/>
            <a:ext cx="2886312" cy="41610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암호나 </a:t>
            </a:r>
            <a:r>
              <a:rPr lang="ko-KR" altLang="en-US" dirty="0" err="1">
                <a:solidFill>
                  <a:schemeClr val="tx1"/>
                </a:solidFill>
              </a:rPr>
              <a:t>식별용코드입력란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931AB9A-7530-4AD9-93E6-7D2C57EF66D0}"/>
              </a:ext>
            </a:extLst>
          </p:cNvPr>
          <p:cNvSpPr/>
          <p:nvPr/>
        </p:nvSpPr>
        <p:spPr>
          <a:xfrm>
            <a:off x="6189526" y="5024818"/>
            <a:ext cx="2939072" cy="41610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진척도 및 추가 문의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버튼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2328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431524" y="2940554"/>
            <a:ext cx="11363397" cy="371191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636" y="1768528"/>
            <a:ext cx="11403285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1887173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150286" y="2437681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60529" y="2450084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305231" y="2450084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98196" y="2437681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826420" y="2954498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52" y="1833974"/>
            <a:ext cx="267359" cy="42153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176196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기존 문의 페이지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상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0A71C80-19D1-4A66-A6AF-00F4634AF3A5}"/>
              </a:ext>
            </a:extLst>
          </p:cNvPr>
          <p:cNvSpPr/>
          <p:nvPr/>
        </p:nvSpPr>
        <p:spPr>
          <a:xfrm>
            <a:off x="1344161" y="3510220"/>
            <a:ext cx="8414105" cy="219269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진행 상황 이미지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874F9B5-FA0F-464E-8262-C9555AD7E23E}"/>
              </a:ext>
            </a:extLst>
          </p:cNvPr>
          <p:cNvSpPr/>
          <p:nvPr/>
        </p:nvSpPr>
        <p:spPr>
          <a:xfrm>
            <a:off x="1344161" y="3077227"/>
            <a:ext cx="1089574" cy="26995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업체명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4163A8A-91EF-4096-B39A-F28385F6842B}"/>
              </a:ext>
            </a:extLst>
          </p:cNvPr>
          <p:cNvGrpSpPr/>
          <p:nvPr/>
        </p:nvGrpSpPr>
        <p:grpSpPr>
          <a:xfrm>
            <a:off x="762069" y="5623398"/>
            <a:ext cx="10826795" cy="845877"/>
            <a:chOff x="762071" y="2612756"/>
            <a:chExt cx="10826795" cy="845877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624FDD3E-1A01-4A7B-97FA-246B0381CB03}"/>
                </a:ext>
              </a:extLst>
            </p:cNvPr>
            <p:cNvGrpSpPr/>
            <p:nvPr/>
          </p:nvGrpSpPr>
          <p:grpSpPr>
            <a:xfrm>
              <a:off x="762071" y="2786855"/>
              <a:ext cx="10826795" cy="671778"/>
              <a:chOff x="762070" y="2368434"/>
              <a:chExt cx="10826795" cy="671778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8E5213DA-B4FA-4A2D-9E86-09C6A973C3CD}"/>
                  </a:ext>
                </a:extLst>
              </p:cNvPr>
              <p:cNvSpPr/>
              <p:nvPr/>
            </p:nvSpPr>
            <p:spPr>
              <a:xfrm>
                <a:off x="762070" y="2624107"/>
                <a:ext cx="10826795" cy="416105"/>
              </a:xfrm>
              <a:prstGeom prst="rect">
                <a:avLst/>
              </a:prstGeom>
              <a:solidFill>
                <a:schemeClr val="bg1"/>
              </a:solidFill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93CC990B-7AD8-414F-9771-6BF4C0C0FE27}"/>
                  </a:ext>
                </a:extLst>
              </p:cNvPr>
              <p:cNvSpPr/>
              <p:nvPr/>
            </p:nvSpPr>
            <p:spPr>
              <a:xfrm>
                <a:off x="762071" y="2621003"/>
                <a:ext cx="9473612" cy="416105"/>
              </a:xfrm>
              <a:prstGeom prst="rect">
                <a:avLst/>
              </a:prstGeom>
              <a:solidFill>
                <a:schemeClr val="accent1"/>
              </a:solidFill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490C86A2-ACCF-4017-9613-DF71F1A807AB}"/>
                  </a:ext>
                </a:extLst>
              </p:cNvPr>
              <p:cNvSpPr/>
              <p:nvPr/>
            </p:nvSpPr>
            <p:spPr>
              <a:xfrm>
                <a:off x="822684" y="2368434"/>
                <a:ext cx="1744781" cy="416105"/>
              </a:xfrm>
              <a:prstGeom prst="rect">
                <a:avLst/>
              </a:prstGeom>
              <a:solidFill>
                <a:schemeClr val="bg1"/>
              </a:solidFill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진척도</a:t>
                </a:r>
              </a:p>
            </p:txBody>
          </p:sp>
        </p:grp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A5D1266-71EC-47F6-BEA6-2374020B3156}"/>
                </a:ext>
              </a:extLst>
            </p:cNvPr>
            <p:cNvSpPr/>
            <p:nvPr/>
          </p:nvSpPr>
          <p:spPr>
            <a:xfrm>
              <a:off x="9987686" y="2612756"/>
              <a:ext cx="495995" cy="300384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80%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4" name="화살표: 아래쪽 33">
              <a:extLst>
                <a:ext uri="{FF2B5EF4-FFF2-40B4-BE49-F238E27FC236}">
                  <a16:creationId xmlns:a16="http://schemas.microsoft.com/office/drawing/2014/main" id="{BFF9280A-0522-41EE-AE49-70A01C3079A4}"/>
                </a:ext>
              </a:extLst>
            </p:cNvPr>
            <p:cNvSpPr/>
            <p:nvPr/>
          </p:nvSpPr>
          <p:spPr>
            <a:xfrm>
              <a:off x="10189030" y="2912325"/>
              <a:ext cx="83975" cy="123995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611761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431524" y="2940554"/>
            <a:ext cx="11363397" cy="371191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636" y="1768528"/>
            <a:ext cx="11403285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1887173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113920" y="2463248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24163" y="2475651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68865" y="2475651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61830" y="2463248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823494" y="5459165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798" y="1765424"/>
            <a:ext cx="267359" cy="42153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176196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기존 문의 페이지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하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4163A8A-91EF-4096-B39A-F28385F6842B}"/>
              </a:ext>
            </a:extLst>
          </p:cNvPr>
          <p:cNvGrpSpPr/>
          <p:nvPr/>
        </p:nvGrpSpPr>
        <p:grpSpPr>
          <a:xfrm>
            <a:off x="784206" y="2991218"/>
            <a:ext cx="10826795" cy="845877"/>
            <a:chOff x="762071" y="2612756"/>
            <a:chExt cx="10826795" cy="845877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624FDD3E-1A01-4A7B-97FA-246B0381CB03}"/>
                </a:ext>
              </a:extLst>
            </p:cNvPr>
            <p:cNvGrpSpPr/>
            <p:nvPr/>
          </p:nvGrpSpPr>
          <p:grpSpPr>
            <a:xfrm>
              <a:off x="762071" y="2786855"/>
              <a:ext cx="10826795" cy="671778"/>
              <a:chOff x="762070" y="2368434"/>
              <a:chExt cx="10826795" cy="671778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8E5213DA-B4FA-4A2D-9E86-09C6A973C3CD}"/>
                  </a:ext>
                </a:extLst>
              </p:cNvPr>
              <p:cNvSpPr/>
              <p:nvPr/>
            </p:nvSpPr>
            <p:spPr>
              <a:xfrm>
                <a:off x="762070" y="2624107"/>
                <a:ext cx="10826795" cy="416105"/>
              </a:xfrm>
              <a:prstGeom prst="rect">
                <a:avLst/>
              </a:prstGeom>
              <a:solidFill>
                <a:schemeClr val="bg1"/>
              </a:solidFill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93CC990B-7AD8-414F-9771-6BF4C0C0FE27}"/>
                  </a:ext>
                </a:extLst>
              </p:cNvPr>
              <p:cNvSpPr/>
              <p:nvPr/>
            </p:nvSpPr>
            <p:spPr>
              <a:xfrm>
                <a:off x="762071" y="2621003"/>
                <a:ext cx="9473612" cy="416105"/>
              </a:xfrm>
              <a:prstGeom prst="rect">
                <a:avLst/>
              </a:prstGeom>
              <a:solidFill>
                <a:schemeClr val="accent1"/>
              </a:solidFill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490C86A2-ACCF-4017-9613-DF71F1A807AB}"/>
                  </a:ext>
                </a:extLst>
              </p:cNvPr>
              <p:cNvSpPr/>
              <p:nvPr/>
            </p:nvSpPr>
            <p:spPr>
              <a:xfrm>
                <a:off x="822684" y="2368434"/>
                <a:ext cx="1744781" cy="416105"/>
              </a:xfrm>
              <a:prstGeom prst="rect">
                <a:avLst/>
              </a:prstGeom>
              <a:solidFill>
                <a:schemeClr val="bg1"/>
              </a:solidFill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진척도</a:t>
                </a:r>
              </a:p>
            </p:txBody>
          </p:sp>
        </p:grp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A5D1266-71EC-47F6-BEA6-2374020B3156}"/>
                </a:ext>
              </a:extLst>
            </p:cNvPr>
            <p:cNvSpPr/>
            <p:nvPr/>
          </p:nvSpPr>
          <p:spPr>
            <a:xfrm>
              <a:off x="9987686" y="2612756"/>
              <a:ext cx="495995" cy="300384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80%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4" name="화살표: 아래쪽 33">
              <a:extLst>
                <a:ext uri="{FF2B5EF4-FFF2-40B4-BE49-F238E27FC236}">
                  <a16:creationId xmlns:a16="http://schemas.microsoft.com/office/drawing/2014/main" id="{BFF9280A-0522-41EE-AE49-70A01C3079A4}"/>
                </a:ext>
              </a:extLst>
            </p:cNvPr>
            <p:cNvSpPr/>
            <p:nvPr/>
          </p:nvSpPr>
          <p:spPr>
            <a:xfrm>
              <a:off x="10189030" y="2912325"/>
              <a:ext cx="83975" cy="123995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EAE127D-BB9C-47AC-A8A4-329A8FA867AD}"/>
              </a:ext>
            </a:extLst>
          </p:cNvPr>
          <p:cNvSpPr/>
          <p:nvPr/>
        </p:nvSpPr>
        <p:spPr>
          <a:xfrm>
            <a:off x="798516" y="4088893"/>
            <a:ext cx="1961462" cy="41610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추가 요청 사항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B96A2B6-3CB9-4839-A79C-DA8E67EDCFB3}"/>
              </a:ext>
            </a:extLst>
          </p:cNvPr>
          <p:cNvSpPr/>
          <p:nvPr/>
        </p:nvSpPr>
        <p:spPr>
          <a:xfrm>
            <a:off x="711004" y="4625674"/>
            <a:ext cx="10764548" cy="94461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~~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69C5FE9-F0DD-4915-8BE6-9718196E27D0}"/>
              </a:ext>
            </a:extLst>
          </p:cNvPr>
          <p:cNvSpPr/>
          <p:nvPr/>
        </p:nvSpPr>
        <p:spPr>
          <a:xfrm>
            <a:off x="9633323" y="5738488"/>
            <a:ext cx="1882243" cy="37366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요청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버튼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BF0B9290-325C-4972-AA8C-784E8ADD5D84}"/>
              </a:ext>
            </a:extLst>
          </p:cNvPr>
          <p:cNvSpPr/>
          <p:nvPr/>
        </p:nvSpPr>
        <p:spPr>
          <a:xfrm>
            <a:off x="9167725" y="6259231"/>
            <a:ext cx="2347841" cy="373659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작은 </a:t>
            </a:r>
            <a:r>
              <a:rPr lang="ko-KR" altLang="en-US" dirty="0" err="1">
                <a:solidFill>
                  <a:schemeClr val="tx1"/>
                </a:solidFill>
              </a:rPr>
              <a:t>맨위로</a:t>
            </a:r>
            <a:r>
              <a:rPr lang="ko-KR" altLang="en-US" dirty="0">
                <a:solidFill>
                  <a:schemeClr val="tx1"/>
                </a:solidFill>
              </a:rPr>
              <a:t> 버튼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D9FC7EA-8F8F-40F4-926B-613EFA9F8DE9}"/>
              </a:ext>
            </a:extLst>
          </p:cNvPr>
          <p:cNvSpPr/>
          <p:nvPr/>
        </p:nvSpPr>
        <p:spPr>
          <a:xfrm>
            <a:off x="7509054" y="5738488"/>
            <a:ext cx="1882243" cy="37366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파일업로드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00DC1A3-9D53-46E8-830B-E0E343F29E5E}"/>
              </a:ext>
            </a:extLst>
          </p:cNvPr>
          <p:cNvSpPr/>
          <p:nvPr/>
        </p:nvSpPr>
        <p:spPr>
          <a:xfrm>
            <a:off x="4186394" y="4790115"/>
            <a:ext cx="3825092" cy="49651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팝업</a:t>
            </a:r>
            <a:r>
              <a:rPr lang="en-US" altLang="ko-KR" dirty="0">
                <a:solidFill>
                  <a:schemeClr val="tx1"/>
                </a:solidFill>
              </a:rPr>
              <a:t>) </a:t>
            </a:r>
            <a:r>
              <a:rPr lang="ko-KR" altLang="en-US" dirty="0">
                <a:solidFill>
                  <a:schemeClr val="tx1"/>
                </a:solidFill>
              </a:rPr>
              <a:t>요청이 전달되었습니다</a:t>
            </a:r>
            <a:r>
              <a:rPr lang="en-US" altLang="ko-KR" dirty="0">
                <a:solidFill>
                  <a:schemeClr val="tx1"/>
                </a:solidFill>
              </a:rPr>
              <a:t>~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64106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431524" y="2940554"/>
            <a:ext cx="11363397" cy="371191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636" y="1768528"/>
            <a:ext cx="11403285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1887173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141068" y="2439150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51311" y="2451553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96013" y="2451553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88978" y="2439150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794921" y="3094528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798" y="1785116"/>
            <a:ext cx="267359" cy="42153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176196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신규 채용 게시판</a:t>
            </a:r>
          </a:p>
        </p:txBody>
      </p:sp>
      <p:sp>
        <p:nvSpPr>
          <p:cNvPr id="42" name="도형 14">
            <a:extLst>
              <a:ext uri="{FF2B5EF4-FFF2-40B4-BE49-F238E27FC236}">
                <a16:creationId xmlns:a16="http://schemas.microsoft.com/office/drawing/2014/main" id="{162EBE69-9FA7-401A-9378-5A35CBE2AC32}"/>
              </a:ext>
            </a:extLst>
          </p:cNvPr>
          <p:cNvSpPr>
            <a:spLocks/>
          </p:cNvSpPr>
          <p:nvPr/>
        </p:nvSpPr>
        <p:spPr>
          <a:xfrm>
            <a:off x="873760" y="5062855"/>
            <a:ext cx="10601960" cy="1165225"/>
          </a:xfrm>
          <a:prstGeom prst="rect">
            <a:avLst/>
          </a:prstGeom>
          <a:noFill/>
          <a:ln w="38100" cap="flat" cmpd="sng">
            <a:solidFill>
              <a:srgbClr val="5C869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r>
              <a:rPr sz="1800">
                <a:solidFill>
                  <a:schemeClr val="tx1"/>
                </a:solidFill>
                <a:latin typeface="나눔고딕" charset="0"/>
                <a:ea typeface="나눔고딕" charset="0"/>
              </a:rPr>
              <a:t>2022년 인사팀 채용 공고</a:t>
            </a:r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3" name="도형 22">
            <a:extLst>
              <a:ext uri="{FF2B5EF4-FFF2-40B4-BE49-F238E27FC236}">
                <a16:creationId xmlns:a16="http://schemas.microsoft.com/office/drawing/2014/main" id="{12F3E8F3-3951-4565-B19F-E5BEC7C39DC0}"/>
              </a:ext>
            </a:extLst>
          </p:cNvPr>
          <p:cNvSpPr>
            <a:spLocks/>
          </p:cNvSpPr>
          <p:nvPr/>
        </p:nvSpPr>
        <p:spPr>
          <a:xfrm>
            <a:off x="874395" y="3512185"/>
            <a:ext cx="10601960" cy="1165225"/>
          </a:xfrm>
          <a:prstGeom prst="rect">
            <a:avLst/>
          </a:prstGeom>
          <a:noFill/>
          <a:ln w="38100" cap="flat" cmpd="sng">
            <a:solidFill>
              <a:srgbClr val="5C869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r>
              <a:rPr sz="1800">
                <a:solidFill>
                  <a:schemeClr val="tx1"/>
                </a:solidFill>
                <a:latin typeface="나눔고딕" charset="0"/>
                <a:ea typeface="나눔고딕" charset="0"/>
              </a:rPr>
              <a:t>2022년 기획팀 채용 공고</a:t>
            </a:r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769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1,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308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회사 소개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DC6338-F0F7-47CB-A121-5783CDAEDECE}"/>
              </a:ext>
            </a:extLst>
          </p:cNvPr>
          <p:cNvSpPr txBox="1"/>
          <p:nvPr/>
        </p:nvSpPr>
        <p:spPr>
          <a:xfrm>
            <a:off x="251670" y="1182071"/>
            <a:ext cx="3621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회사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59AA090F-67F6-4486-9144-9B26413E244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517" y="2793357"/>
            <a:ext cx="1463672" cy="2307688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359EAB2D-4EB5-4D66-A427-F7DFD94DC7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75" y="3710433"/>
            <a:ext cx="4944004" cy="2642485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D0F8A24-B4A4-4024-A20A-0204B1CB93AA}"/>
              </a:ext>
            </a:extLst>
          </p:cNvPr>
          <p:cNvSpPr txBox="1"/>
          <p:nvPr/>
        </p:nvSpPr>
        <p:spPr>
          <a:xfrm>
            <a:off x="8036564" y="3400459"/>
            <a:ext cx="362198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회사명 </a:t>
            </a:r>
            <a:r>
              <a:rPr lang="en-US" altLang="ko-KR" sz="2000" b="1" dirty="0">
                <a:solidFill>
                  <a:srgbClr val="989194"/>
                </a:solidFill>
                <a:latin typeface="+mn-ea"/>
              </a:rPr>
              <a:t>: Grape</a:t>
            </a:r>
          </a:p>
          <a:p>
            <a:endParaRPr lang="en-US" altLang="ko-KR" sz="2000" b="1" dirty="0">
              <a:solidFill>
                <a:srgbClr val="989194"/>
              </a:solidFill>
              <a:latin typeface="+mn-ea"/>
            </a:endParaRPr>
          </a:p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메인 색상 </a:t>
            </a:r>
            <a:r>
              <a:rPr lang="en-US" altLang="ko-KR" sz="2000" b="1" dirty="0">
                <a:solidFill>
                  <a:srgbClr val="989194"/>
                </a:solidFill>
                <a:latin typeface="+mn-ea"/>
              </a:rPr>
              <a:t>: Gradient Purple</a:t>
            </a:r>
          </a:p>
          <a:p>
            <a:endParaRPr lang="en-US" altLang="ko-KR" sz="2000" b="1" dirty="0">
              <a:solidFill>
                <a:srgbClr val="989194"/>
              </a:solidFill>
              <a:latin typeface="+mn-ea"/>
            </a:endParaRPr>
          </a:p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메인 상징 </a:t>
            </a:r>
            <a:r>
              <a:rPr lang="en-US" altLang="ko-KR" sz="2000" b="1" dirty="0">
                <a:solidFill>
                  <a:srgbClr val="989194"/>
                </a:solidFill>
                <a:latin typeface="+mn-ea"/>
              </a:rPr>
              <a:t>: </a:t>
            </a:r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포도</a:t>
            </a: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1DFE9E63-80D2-4F42-82DC-742AC94A8FA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3875" y="2288374"/>
            <a:ext cx="4928159" cy="843219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CF261FE7-C67D-4EE8-8B61-71433313979D}"/>
              </a:ext>
            </a:extLst>
          </p:cNvPr>
          <p:cNvSpPr txBox="1"/>
          <p:nvPr/>
        </p:nvSpPr>
        <p:spPr>
          <a:xfrm>
            <a:off x="653312" y="1888264"/>
            <a:ext cx="1409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메인 색상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4B341D0-DE93-44D2-88ED-D83BDC6FC684}"/>
              </a:ext>
            </a:extLst>
          </p:cNvPr>
          <p:cNvSpPr txBox="1"/>
          <p:nvPr/>
        </p:nvSpPr>
        <p:spPr>
          <a:xfrm>
            <a:off x="653312" y="3310323"/>
            <a:ext cx="2173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전체적인 이미지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29792D2-53BF-427C-BB1B-472037DB0F48}"/>
              </a:ext>
            </a:extLst>
          </p:cNvPr>
          <p:cNvSpPr txBox="1"/>
          <p:nvPr/>
        </p:nvSpPr>
        <p:spPr>
          <a:xfrm>
            <a:off x="6096000" y="5101045"/>
            <a:ext cx="2173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회사 상징</a:t>
            </a:r>
          </a:p>
        </p:txBody>
      </p:sp>
    </p:spTree>
    <p:extLst>
      <p:ext uri="{BB962C8B-B14F-4D97-AF65-F5344CB8AC3E}">
        <p14:creationId xmlns:p14="http://schemas.microsoft.com/office/powerpoint/2010/main" val="1237474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431524" y="2940554"/>
            <a:ext cx="11363397" cy="371191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636" y="1768528"/>
            <a:ext cx="11403285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1887173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119234" y="2467777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29477" y="2480180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74179" y="2480180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67144" y="2467777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794921" y="3094528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52" y="1797243"/>
            <a:ext cx="267359" cy="42153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176196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신규 채용 게시판</a:t>
            </a:r>
          </a:p>
        </p:txBody>
      </p:sp>
      <p:sp>
        <p:nvSpPr>
          <p:cNvPr id="22" name="Rect 0">
            <a:extLst>
              <a:ext uri="{FF2B5EF4-FFF2-40B4-BE49-F238E27FC236}">
                <a16:creationId xmlns:a16="http://schemas.microsoft.com/office/drawing/2014/main" id="{8D6311AD-0540-4A60-8196-BFF954194072}"/>
              </a:ext>
            </a:extLst>
          </p:cNvPr>
          <p:cNvSpPr>
            <a:spLocks/>
          </p:cNvSpPr>
          <p:nvPr/>
        </p:nvSpPr>
        <p:spPr>
          <a:xfrm>
            <a:off x="688468" y="3297722"/>
            <a:ext cx="10601960" cy="671195"/>
          </a:xfrm>
          <a:prstGeom prst="rect">
            <a:avLst/>
          </a:prstGeom>
          <a:noFill/>
          <a:ln w="38100" cap="flat" cmpd="sng">
            <a:solidFill>
              <a:srgbClr val="5C869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r>
              <a:rPr sz="1800">
                <a:solidFill>
                  <a:schemeClr val="tx1"/>
                </a:solidFill>
                <a:latin typeface="나눔고딕" charset="0"/>
                <a:ea typeface="나눔고딕" charset="0"/>
              </a:rPr>
              <a:t>2022년 개발팀 채용 공고</a:t>
            </a:r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26" name="도형 24">
            <a:extLst>
              <a:ext uri="{FF2B5EF4-FFF2-40B4-BE49-F238E27FC236}">
                <a16:creationId xmlns:a16="http://schemas.microsoft.com/office/drawing/2014/main" id="{BDF70A97-02F3-4BA8-A75F-887CF3C8069F}"/>
              </a:ext>
            </a:extLst>
          </p:cNvPr>
          <p:cNvSpPr>
            <a:spLocks/>
          </p:cNvSpPr>
          <p:nvPr/>
        </p:nvSpPr>
        <p:spPr>
          <a:xfrm>
            <a:off x="688468" y="4153709"/>
            <a:ext cx="10601960" cy="2313968"/>
          </a:xfrm>
          <a:prstGeom prst="rect">
            <a:avLst/>
          </a:prstGeom>
          <a:noFill/>
          <a:ln w="38100" cap="flat" cmpd="sng">
            <a:solidFill>
              <a:srgbClr val="5C869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r>
              <a:rPr sz="1800">
                <a:solidFill>
                  <a:schemeClr val="tx1"/>
                </a:solidFill>
                <a:latin typeface="나눔고딕" charset="0"/>
                <a:ea typeface="나눔고딕" charset="0"/>
              </a:rPr>
              <a:t>상세모집, 분야 및 정보</a:t>
            </a:r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0" indent="0" algn="l" hangingPunct="1"/>
            <a:r>
              <a:rPr sz="1800">
                <a:solidFill>
                  <a:schemeClr val="tx1"/>
                </a:solidFill>
                <a:latin typeface="나눔고딕" charset="0"/>
                <a:ea typeface="나눔고딕" charset="0"/>
              </a:rPr>
              <a:t> </a:t>
            </a:r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0" indent="0" algn="l" hangingPunct="1"/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0" indent="0" algn="l" hangingPunct="1"/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0" indent="0" algn="l" hangingPunct="1"/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0" indent="0" algn="l" hangingPunct="1"/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0" indent="0" algn="l" hangingPunct="1"/>
            <a:r>
              <a:rPr sz="1800">
                <a:solidFill>
                  <a:schemeClr val="tx1"/>
                </a:solidFill>
                <a:latin typeface="나눔고딕" charset="0"/>
                <a:ea typeface="나눔고딕" charset="0"/>
              </a:rPr>
              <a:t>전형 단계 및 일정</a:t>
            </a:r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28" name="도형 25">
            <a:extLst>
              <a:ext uri="{FF2B5EF4-FFF2-40B4-BE49-F238E27FC236}">
                <a16:creationId xmlns:a16="http://schemas.microsoft.com/office/drawing/2014/main" id="{892FD7D5-3938-4691-B845-6970C2127C49}"/>
              </a:ext>
            </a:extLst>
          </p:cNvPr>
          <p:cNvSpPr>
            <a:spLocks/>
          </p:cNvSpPr>
          <p:nvPr/>
        </p:nvSpPr>
        <p:spPr>
          <a:xfrm>
            <a:off x="8811262" y="3389072"/>
            <a:ext cx="2324100" cy="4641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sz="1800" dirty="0" err="1">
                <a:latin typeface="나눔고딕" charset="0"/>
                <a:ea typeface="나눔고딕" charset="0"/>
              </a:rPr>
              <a:t>지원하기</a:t>
            </a:r>
            <a:r>
              <a:rPr sz="1800" dirty="0">
                <a:latin typeface="나눔고딕" charset="0"/>
                <a:ea typeface="나눔고딕" charset="0"/>
              </a:rPr>
              <a:t> </a:t>
            </a:r>
            <a:endParaRPr lang="ko-KR" altLang="en-US" sz="1800" dirty="0">
              <a:latin typeface="나눔고딕" charset="0"/>
              <a:ea typeface="나눔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284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431524" y="2940554"/>
            <a:ext cx="11363397" cy="371191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636" y="1768528"/>
            <a:ext cx="11403285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1887173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2917798" y="2447350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4728041" y="2459753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7072743" y="2459753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15234" y="2447156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794921" y="3094528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820" y="1820601"/>
            <a:ext cx="267359" cy="42153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176196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신규 채용</a:t>
            </a:r>
          </a:p>
        </p:txBody>
      </p:sp>
      <p:sp>
        <p:nvSpPr>
          <p:cNvPr id="21" name="Rect 0">
            <a:extLst>
              <a:ext uri="{FF2B5EF4-FFF2-40B4-BE49-F238E27FC236}">
                <a16:creationId xmlns:a16="http://schemas.microsoft.com/office/drawing/2014/main" id="{4FB3D7B9-48C1-48FA-BE50-D26C2F7CFB53}"/>
              </a:ext>
            </a:extLst>
          </p:cNvPr>
          <p:cNvSpPr>
            <a:spLocks/>
          </p:cNvSpPr>
          <p:nvPr/>
        </p:nvSpPr>
        <p:spPr>
          <a:xfrm>
            <a:off x="541021" y="3226690"/>
            <a:ext cx="11109958" cy="3185539"/>
          </a:xfrm>
          <a:prstGeom prst="rect">
            <a:avLst/>
          </a:prstGeom>
          <a:noFill/>
          <a:ln w="38100" cap="flat" cmpd="sng">
            <a:solidFill>
              <a:srgbClr val="5C869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31" name="Rect 0">
            <a:extLst>
              <a:ext uri="{FF2B5EF4-FFF2-40B4-BE49-F238E27FC236}">
                <a16:creationId xmlns:a16="http://schemas.microsoft.com/office/drawing/2014/main" id="{BA353D0E-F811-4950-85C9-A67324F6AA65}"/>
              </a:ext>
            </a:extLst>
          </p:cNvPr>
          <p:cNvSpPr>
            <a:spLocks/>
          </p:cNvSpPr>
          <p:nvPr/>
        </p:nvSpPr>
        <p:spPr>
          <a:xfrm>
            <a:off x="689448" y="3371595"/>
            <a:ext cx="6372243" cy="304443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r>
              <a:rPr sz="1800" dirty="0">
                <a:solidFill>
                  <a:schemeClr val="tx1"/>
                </a:solidFill>
                <a:latin typeface="나눔고딕" charset="0"/>
                <a:ea typeface="나눔고딕" charset="0"/>
              </a:rPr>
              <a:t>2022년 </a:t>
            </a:r>
            <a:r>
              <a:rPr sz="1800" dirty="0" err="1">
                <a:solidFill>
                  <a:schemeClr val="tx1"/>
                </a:solidFill>
                <a:latin typeface="나눔고딕" charset="0"/>
                <a:ea typeface="나눔고딕" charset="0"/>
              </a:rPr>
              <a:t>개발팀</a:t>
            </a:r>
            <a:r>
              <a:rPr sz="1800" dirty="0">
                <a:solidFill>
                  <a:schemeClr val="tx1"/>
                </a:solidFill>
                <a:latin typeface="나눔고딕" charset="0"/>
                <a:ea typeface="나눔고딕" charset="0"/>
              </a:rPr>
              <a:t> </a:t>
            </a:r>
            <a:r>
              <a:rPr sz="1800" dirty="0" err="1">
                <a:solidFill>
                  <a:schemeClr val="tx1"/>
                </a:solidFill>
                <a:latin typeface="나눔고딕" charset="0"/>
                <a:ea typeface="나눔고딕" charset="0"/>
              </a:rPr>
              <a:t>지원</a:t>
            </a:r>
            <a:endParaRPr lang="ko-KR" altLang="en-US" sz="1800" dirty="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2" name="도형 27">
            <a:extLst>
              <a:ext uri="{FF2B5EF4-FFF2-40B4-BE49-F238E27FC236}">
                <a16:creationId xmlns:a16="http://schemas.microsoft.com/office/drawing/2014/main" id="{F062808D-B16D-408D-911B-99CA292275A2}"/>
              </a:ext>
            </a:extLst>
          </p:cNvPr>
          <p:cNvSpPr>
            <a:spLocks/>
          </p:cNvSpPr>
          <p:nvPr/>
        </p:nvSpPr>
        <p:spPr>
          <a:xfrm>
            <a:off x="981711" y="4523320"/>
            <a:ext cx="675543" cy="304443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r>
              <a:rPr sz="1800">
                <a:solidFill>
                  <a:schemeClr val="tx1"/>
                </a:solidFill>
                <a:latin typeface="나눔고딕" charset="0"/>
                <a:ea typeface="나눔고딕" charset="0"/>
              </a:rPr>
              <a:t>이름  </a:t>
            </a:r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3" name="도형 28">
            <a:extLst>
              <a:ext uri="{FF2B5EF4-FFF2-40B4-BE49-F238E27FC236}">
                <a16:creationId xmlns:a16="http://schemas.microsoft.com/office/drawing/2014/main" id="{2D109366-52E9-4496-8510-3A23F99A5AE0}"/>
              </a:ext>
            </a:extLst>
          </p:cNvPr>
          <p:cNvSpPr>
            <a:spLocks/>
          </p:cNvSpPr>
          <p:nvPr/>
        </p:nvSpPr>
        <p:spPr>
          <a:xfrm>
            <a:off x="1641477" y="4539291"/>
            <a:ext cx="3197250" cy="252278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4" name="도형 29">
            <a:extLst>
              <a:ext uri="{FF2B5EF4-FFF2-40B4-BE49-F238E27FC236}">
                <a16:creationId xmlns:a16="http://schemas.microsoft.com/office/drawing/2014/main" id="{04A07B8B-D4E8-4DFA-A3F5-911C47B1511D}"/>
              </a:ext>
            </a:extLst>
          </p:cNvPr>
          <p:cNvSpPr>
            <a:spLocks/>
          </p:cNvSpPr>
          <p:nvPr/>
        </p:nvSpPr>
        <p:spPr>
          <a:xfrm>
            <a:off x="541021" y="5131015"/>
            <a:ext cx="1093622" cy="304443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r>
              <a:rPr sz="1800">
                <a:solidFill>
                  <a:schemeClr val="tx1"/>
                </a:solidFill>
                <a:latin typeface="나눔고딕" charset="0"/>
                <a:ea typeface="나눔고딕" charset="0"/>
              </a:rPr>
              <a:t>전화번호  </a:t>
            </a:r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5" name="도형 30">
            <a:extLst>
              <a:ext uri="{FF2B5EF4-FFF2-40B4-BE49-F238E27FC236}">
                <a16:creationId xmlns:a16="http://schemas.microsoft.com/office/drawing/2014/main" id="{B09F6A02-96B7-4910-8DB9-F26B76644ACA}"/>
              </a:ext>
            </a:extLst>
          </p:cNvPr>
          <p:cNvSpPr>
            <a:spLocks/>
          </p:cNvSpPr>
          <p:nvPr/>
        </p:nvSpPr>
        <p:spPr>
          <a:xfrm>
            <a:off x="1642112" y="5146986"/>
            <a:ext cx="3197250" cy="252278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6" name="도형 31">
            <a:extLst>
              <a:ext uri="{FF2B5EF4-FFF2-40B4-BE49-F238E27FC236}">
                <a16:creationId xmlns:a16="http://schemas.microsoft.com/office/drawing/2014/main" id="{C429C723-DB64-4C32-A8B3-0E2F13475775}"/>
              </a:ext>
            </a:extLst>
          </p:cNvPr>
          <p:cNvSpPr>
            <a:spLocks/>
          </p:cNvSpPr>
          <p:nvPr/>
        </p:nvSpPr>
        <p:spPr>
          <a:xfrm>
            <a:off x="660402" y="5718390"/>
            <a:ext cx="935414" cy="304443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r>
              <a:rPr lang="en-US" sz="1800" dirty="0">
                <a:solidFill>
                  <a:schemeClr val="tx1"/>
                </a:solidFill>
                <a:latin typeface="나눔고딕" charset="0"/>
                <a:ea typeface="나눔고딕" charset="0"/>
              </a:rPr>
              <a:t>E</a:t>
            </a:r>
            <a:r>
              <a:rPr sz="1800" dirty="0">
                <a:solidFill>
                  <a:schemeClr val="tx1"/>
                </a:solidFill>
                <a:latin typeface="나눔고딕" charset="0"/>
                <a:ea typeface="나눔고딕" charset="0"/>
              </a:rPr>
              <a:t>-mail  </a:t>
            </a:r>
            <a:endParaRPr lang="ko-KR" altLang="en-US" sz="1800" dirty="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7" name="도형 32">
            <a:extLst>
              <a:ext uri="{FF2B5EF4-FFF2-40B4-BE49-F238E27FC236}">
                <a16:creationId xmlns:a16="http://schemas.microsoft.com/office/drawing/2014/main" id="{EE76C3C0-F7E4-4886-AC7F-BD10FF913C13}"/>
              </a:ext>
            </a:extLst>
          </p:cNvPr>
          <p:cNvSpPr>
            <a:spLocks/>
          </p:cNvSpPr>
          <p:nvPr/>
        </p:nvSpPr>
        <p:spPr>
          <a:xfrm>
            <a:off x="1594487" y="5734361"/>
            <a:ext cx="3197250" cy="252278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9" name="도형 34">
            <a:extLst>
              <a:ext uri="{FF2B5EF4-FFF2-40B4-BE49-F238E27FC236}">
                <a16:creationId xmlns:a16="http://schemas.microsoft.com/office/drawing/2014/main" id="{A5420618-D4DE-462B-97B9-6E8B6EE7CAE1}"/>
              </a:ext>
            </a:extLst>
          </p:cNvPr>
          <p:cNvSpPr>
            <a:spLocks/>
          </p:cNvSpPr>
          <p:nvPr/>
        </p:nvSpPr>
        <p:spPr>
          <a:xfrm>
            <a:off x="7678655" y="4227824"/>
            <a:ext cx="2201681" cy="252278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0" name="도형 35">
            <a:extLst>
              <a:ext uri="{FF2B5EF4-FFF2-40B4-BE49-F238E27FC236}">
                <a16:creationId xmlns:a16="http://schemas.microsoft.com/office/drawing/2014/main" id="{F1257148-ABD8-4E31-B4C1-B82C04EBC12E}"/>
              </a:ext>
            </a:extLst>
          </p:cNvPr>
          <p:cNvSpPr>
            <a:spLocks/>
          </p:cNvSpPr>
          <p:nvPr/>
        </p:nvSpPr>
        <p:spPr>
          <a:xfrm>
            <a:off x="6212033" y="5119633"/>
            <a:ext cx="1329431" cy="304443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r>
              <a:rPr lang="ko-KR" altLang="en-US" sz="1800" dirty="0">
                <a:solidFill>
                  <a:schemeClr val="tx1"/>
                </a:solidFill>
                <a:latin typeface="나눔고딕" charset="0"/>
                <a:ea typeface="나눔고딕" charset="0"/>
              </a:rPr>
              <a:t>첨부서류</a:t>
            </a:r>
            <a:r>
              <a:rPr sz="1800" dirty="0">
                <a:solidFill>
                  <a:schemeClr val="tx1"/>
                </a:solidFill>
                <a:latin typeface="나눔고딕" charset="0"/>
                <a:ea typeface="나눔고딕" charset="0"/>
              </a:rPr>
              <a:t>  </a:t>
            </a:r>
            <a:endParaRPr lang="ko-KR" altLang="en-US" sz="1800" dirty="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1" name="도형 36">
            <a:extLst>
              <a:ext uri="{FF2B5EF4-FFF2-40B4-BE49-F238E27FC236}">
                <a16:creationId xmlns:a16="http://schemas.microsoft.com/office/drawing/2014/main" id="{F651C279-123C-4393-ADBF-429C640196C9}"/>
              </a:ext>
            </a:extLst>
          </p:cNvPr>
          <p:cNvSpPr>
            <a:spLocks/>
          </p:cNvSpPr>
          <p:nvPr/>
        </p:nvSpPr>
        <p:spPr>
          <a:xfrm>
            <a:off x="7685406" y="5145716"/>
            <a:ext cx="2740672" cy="252278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3" name="도형 43">
            <a:extLst>
              <a:ext uri="{FF2B5EF4-FFF2-40B4-BE49-F238E27FC236}">
                <a16:creationId xmlns:a16="http://schemas.microsoft.com/office/drawing/2014/main" id="{5805382C-F8EF-4803-92AB-DA5B28D73F1B}"/>
              </a:ext>
            </a:extLst>
          </p:cNvPr>
          <p:cNvSpPr>
            <a:spLocks/>
          </p:cNvSpPr>
          <p:nvPr/>
        </p:nvSpPr>
        <p:spPr>
          <a:xfrm>
            <a:off x="7631430" y="5628797"/>
            <a:ext cx="2048887" cy="267671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r>
              <a:rPr sz="1600" dirty="0" err="1">
                <a:solidFill>
                  <a:srgbClr val="FF0000"/>
                </a:solidFill>
                <a:latin typeface="나눔고딕" charset="0"/>
                <a:ea typeface="나눔고딕" charset="0"/>
              </a:rPr>
              <a:t>이력서</a:t>
            </a:r>
            <a:r>
              <a:rPr sz="1600" dirty="0">
                <a:solidFill>
                  <a:srgbClr val="FF0000"/>
                </a:solidFill>
                <a:latin typeface="나눔고딕" charset="0"/>
                <a:ea typeface="나눔고딕" charset="0"/>
              </a:rPr>
              <a:t> </a:t>
            </a:r>
            <a:r>
              <a:rPr sz="1600" dirty="0" err="1">
                <a:solidFill>
                  <a:srgbClr val="FF0000"/>
                </a:solidFill>
                <a:latin typeface="나눔고딕" charset="0"/>
                <a:ea typeface="나눔고딕" charset="0"/>
              </a:rPr>
              <a:t>양식</a:t>
            </a:r>
            <a:r>
              <a:rPr sz="1600" dirty="0">
                <a:solidFill>
                  <a:srgbClr val="FF0000"/>
                </a:solidFill>
                <a:latin typeface="나눔고딕" charset="0"/>
                <a:ea typeface="나눔고딕" charset="0"/>
              </a:rPr>
              <a:t> </a:t>
            </a:r>
            <a:r>
              <a:rPr sz="1600" dirty="0" err="1">
                <a:solidFill>
                  <a:srgbClr val="FF0000"/>
                </a:solidFill>
                <a:latin typeface="나눔고딕" charset="0"/>
                <a:ea typeface="나눔고딕" charset="0"/>
              </a:rPr>
              <a:t>다운</a:t>
            </a:r>
            <a:r>
              <a:rPr lang="ko-KR" altLang="en-US" sz="1600" dirty="0">
                <a:solidFill>
                  <a:srgbClr val="FF0000"/>
                </a:solidFill>
                <a:latin typeface="나눔고딕" charset="0"/>
                <a:ea typeface="나눔고딕" charset="0"/>
              </a:rPr>
              <a:t>로드</a:t>
            </a:r>
            <a:r>
              <a:rPr sz="1600" dirty="0">
                <a:solidFill>
                  <a:srgbClr val="FF0000"/>
                </a:solidFill>
                <a:latin typeface="나눔고딕" charset="0"/>
                <a:ea typeface="나눔고딕" charset="0"/>
              </a:rPr>
              <a:t>  </a:t>
            </a:r>
            <a:endParaRPr lang="ko-KR" altLang="en-US" sz="1600" dirty="0">
              <a:solidFill>
                <a:srgbClr val="FF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4" name="도형 44">
            <a:extLst>
              <a:ext uri="{FF2B5EF4-FFF2-40B4-BE49-F238E27FC236}">
                <a16:creationId xmlns:a16="http://schemas.microsoft.com/office/drawing/2014/main" id="{5663BC9D-DA40-4EF5-99A2-B5FBA48F6A6C}"/>
              </a:ext>
            </a:extLst>
          </p:cNvPr>
          <p:cNvSpPr>
            <a:spLocks/>
          </p:cNvSpPr>
          <p:nvPr/>
        </p:nvSpPr>
        <p:spPr>
          <a:xfrm>
            <a:off x="9300871" y="3347912"/>
            <a:ext cx="2201681" cy="312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sz="1800" dirty="0" err="1">
                <a:latin typeface="나눔고딕" charset="0"/>
                <a:ea typeface="나눔고딕" charset="0"/>
              </a:rPr>
              <a:t>제출하기</a:t>
            </a:r>
            <a:r>
              <a:rPr sz="1800" dirty="0">
                <a:latin typeface="나눔고딕" charset="0"/>
                <a:ea typeface="나눔고딕" charset="0"/>
              </a:rPr>
              <a:t> </a:t>
            </a:r>
            <a:endParaRPr lang="ko-KR" altLang="en-US" sz="1800" dirty="0">
              <a:latin typeface="나눔고딕" charset="0"/>
              <a:ea typeface="나눔고딕" charset="0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DC96AE2-073C-46DB-AB4A-5282DA66957B}"/>
              </a:ext>
            </a:extLst>
          </p:cNvPr>
          <p:cNvSpPr/>
          <p:nvPr/>
        </p:nvSpPr>
        <p:spPr>
          <a:xfrm>
            <a:off x="10134018" y="4106432"/>
            <a:ext cx="37891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+</a:t>
            </a:r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F18CBBE-2F39-4BAE-A222-05C58C0C805F}"/>
              </a:ext>
            </a:extLst>
          </p:cNvPr>
          <p:cNvSpPr/>
          <p:nvPr/>
        </p:nvSpPr>
        <p:spPr>
          <a:xfrm>
            <a:off x="10664772" y="4106432"/>
            <a:ext cx="37891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-</a:t>
            </a:r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E84403FB-3774-4D07-ABE3-192841F01929}"/>
              </a:ext>
            </a:extLst>
          </p:cNvPr>
          <p:cNvSpPr/>
          <p:nvPr/>
        </p:nvSpPr>
        <p:spPr>
          <a:xfrm>
            <a:off x="10535575" y="5131015"/>
            <a:ext cx="789563" cy="2669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첨부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1842EE3-F0EF-47DD-A841-277DB7952DBD}"/>
              </a:ext>
            </a:extLst>
          </p:cNvPr>
          <p:cNvSpPr txBox="1"/>
          <p:nvPr/>
        </p:nvSpPr>
        <p:spPr>
          <a:xfrm>
            <a:off x="5341211" y="4156560"/>
            <a:ext cx="2575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블로그 </a:t>
            </a:r>
            <a:r>
              <a:rPr lang="en-US" altLang="ko-KR" dirty="0" err="1"/>
              <a:t>gitbub</a:t>
            </a:r>
            <a:r>
              <a:rPr lang="en-US" altLang="ko-KR" dirty="0"/>
              <a:t> </a:t>
            </a:r>
            <a:r>
              <a:rPr lang="ko-KR" altLang="en-US" dirty="0"/>
              <a:t>등 링크</a:t>
            </a:r>
          </a:p>
        </p:txBody>
      </p:sp>
      <p:sp>
        <p:nvSpPr>
          <p:cNvPr id="49" name="도형 34">
            <a:extLst>
              <a:ext uri="{FF2B5EF4-FFF2-40B4-BE49-F238E27FC236}">
                <a16:creationId xmlns:a16="http://schemas.microsoft.com/office/drawing/2014/main" id="{3CBB3A70-82CA-4ACB-AA60-A0F248A145CB}"/>
              </a:ext>
            </a:extLst>
          </p:cNvPr>
          <p:cNvSpPr>
            <a:spLocks/>
          </p:cNvSpPr>
          <p:nvPr/>
        </p:nvSpPr>
        <p:spPr>
          <a:xfrm>
            <a:off x="7689575" y="4600687"/>
            <a:ext cx="2201681" cy="252278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l" hangingPunct="1"/>
            <a:endParaRPr lang="ko-KR" altLang="en-US" sz="1800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F9658BF-A2F0-4C7E-A343-5AACB1794B49}"/>
              </a:ext>
            </a:extLst>
          </p:cNvPr>
          <p:cNvSpPr/>
          <p:nvPr/>
        </p:nvSpPr>
        <p:spPr>
          <a:xfrm>
            <a:off x="1121770" y="2447001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7D8F316-ABA0-4BA1-901F-9BCEDD488316}"/>
              </a:ext>
            </a:extLst>
          </p:cNvPr>
          <p:cNvSpPr/>
          <p:nvPr/>
        </p:nvSpPr>
        <p:spPr>
          <a:xfrm>
            <a:off x="2932013" y="2459404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9F0B8FB-4AC4-4347-B2A3-088DA1A6EA43}"/>
              </a:ext>
            </a:extLst>
          </p:cNvPr>
          <p:cNvSpPr/>
          <p:nvPr/>
        </p:nvSpPr>
        <p:spPr>
          <a:xfrm>
            <a:off x="5276715" y="2459404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</p:spTree>
    <p:extLst>
      <p:ext uri="{BB962C8B-B14F-4D97-AF65-F5344CB8AC3E}">
        <p14:creationId xmlns:p14="http://schemas.microsoft.com/office/powerpoint/2010/main" val="1045374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431524" y="2940554"/>
            <a:ext cx="11363397" cy="371191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636" y="1768528"/>
            <a:ext cx="11403285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1887173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119234" y="2422341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29477" y="2434744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74179" y="2434744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67144" y="2422341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794921" y="3094528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52" y="1813815"/>
            <a:ext cx="267359" cy="42153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176196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나의 채용 확인란 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61E5362-A4F0-4866-8F56-80D24D0A5AF4}"/>
              </a:ext>
            </a:extLst>
          </p:cNvPr>
          <p:cNvSpPr/>
          <p:nvPr/>
        </p:nvSpPr>
        <p:spPr>
          <a:xfrm>
            <a:off x="3535851" y="4395279"/>
            <a:ext cx="3953022" cy="5064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86C6F9A-B545-4AFC-BA2D-B83D14C07471}"/>
              </a:ext>
            </a:extLst>
          </p:cNvPr>
          <p:cNvSpPr/>
          <p:nvPr/>
        </p:nvSpPr>
        <p:spPr>
          <a:xfrm>
            <a:off x="3535851" y="5317820"/>
            <a:ext cx="3953022" cy="5064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682BFAD-215A-4A8B-88F5-2D352C0B6844}"/>
              </a:ext>
            </a:extLst>
          </p:cNvPr>
          <p:cNvSpPr txBox="1"/>
          <p:nvPr/>
        </p:nvSpPr>
        <p:spPr>
          <a:xfrm>
            <a:off x="2400218" y="4463831"/>
            <a:ext cx="956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이름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115AFEE-8D31-4DC0-8E35-A0EA65CDD758}"/>
              </a:ext>
            </a:extLst>
          </p:cNvPr>
          <p:cNvSpPr txBox="1"/>
          <p:nvPr/>
        </p:nvSpPr>
        <p:spPr>
          <a:xfrm>
            <a:off x="2571149" y="5367163"/>
            <a:ext cx="956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이메일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D14E999-12C3-4905-AEE0-E0350031893E}"/>
              </a:ext>
            </a:extLst>
          </p:cNvPr>
          <p:cNvSpPr txBox="1"/>
          <p:nvPr/>
        </p:nvSpPr>
        <p:spPr>
          <a:xfrm>
            <a:off x="886841" y="3414181"/>
            <a:ext cx="39530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/>
              <a:t>나의 채용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EBE17BD-3CBD-4370-8BA2-8571308B58C7}"/>
              </a:ext>
            </a:extLst>
          </p:cNvPr>
          <p:cNvSpPr/>
          <p:nvPr/>
        </p:nvSpPr>
        <p:spPr>
          <a:xfrm>
            <a:off x="8225035" y="4335868"/>
            <a:ext cx="2112223" cy="14883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조회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242FAB2-AB83-4A5F-AFF4-888435561A32}"/>
              </a:ext>
            </a:extLst>
          </p:cNvPr>
          <p:cNvSpPr txBox="1"/>
          <p:nvPr/>
        </p:nvSpPr>
        <p:spPr>
          <a:xfrm>
            <a:off x="1366484" y="5386372"/>
            <a:ext cx="116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전화번호</a:t>
            </a: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E7F0B733-5980-4EFF-AD57-BBF366C3D3D3}"/>
              </a:ext>
            </a:extLst>
          </p:cNvPr>
          <p:cNvSpPr/>
          <p:nvPr/>
        </p:nvSpPr>
        <p:spPr>
          <a:xfrm>
            <a:off x="2400218" y="5478705"/>
            <a:ext cx="239151" cy="18466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9A7CA77D-FD3B-4AAA-B7F9-3E9E760FC21B}"/>
              </a:ext>
            </a:extLst>
          </p:cNvPr>
          <p:cNvSpPr/>
          <p:nvPr/>
        </p:nvSpPr>
        <p:spPr>
          <a:xfrm>
            <a:off x="1119234" y="5478705"/>
            <a:ext cx="239151" cy="18466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6499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431524" y="2940554"/>
            <a:ext cx="11363397" cy="371191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636" y="1768528"/>
            <a:ext cx="11403285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1887173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089678" y="2405911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899921" y="2418314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44623" y="2418314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37588" y="2405911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794921" y="3094528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52" y="1820601"/>
            <a:ext cx="267359" cy="42153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176196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나의 채용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서류 채용 이전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0EE3B1B-003D-40F2-8929-280CED45ED21}"/>
              </a:ext>
            </a:extLst>
          </p:cNvPr>
          <p:cNvSpPr/>
          <p:nvPr/>
        </p:nvSpPr>
        <p:spPr>
          <a:xfrm>
            <a:off x="3098591" y="3543379"/>
            <a:ext cx="3010486" cy="5064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홍길동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2222408-C353-4A60-B423-03538ACC17B9}"/>
              </a:ext>
            </a:extLst>
          </p:cNvPr>
          <p:cNvSpPr/>
          <p:nvPr/>
        </p:nvSpPr>
        <p:spPr>
          <a:xfrm>
            <a:off x="3098591" y="5248869"/>
            <a:ext cx="3010486" cy="5064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abc@gmail.com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3DF5957B-1AB1-420E-85A0-D7444AE0100B}"/>
              </a:ext>
            </a:extLst>
          </p:cNvPr>
          <p:cNvSpPr/>
          <p:nvPr/>
        </p:nvSpPr>
        <p:spPr>
          <a:xfrm>
            <a:off x="3098591" y="4396124"/>
            <a:ext cx="3010486" cy="5064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010-0000-0000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22443DF-1B95-4256-95D8-17040B638292}"/>
              </a:ext>
            </a:extLst>
          </p:cNvPr>
          <p:cNvSpPr txBox="1"/>
          <p:nvPr/>
        </p:nvSpPr>
        <p:spPr>
          <a:xfrm>
            <a:off x="1088022" y="3557935"/>
            <a:ext cx="907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3B84CDA-C1AB-45D5-923B-9F53E58231C1}"/>
              </a:ext>
            </a:extLst>
          </p:cNvPr>
          <p:cNvSpPr txBox="1"/>
          <p:nvPr/>
        </p:nvSpPr>
        <p:spPr>
          <a:xfrm>
            <a:off x="973569" y="4396124"/>
            <a:ext cx="1136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전화번호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10880F6-280E-40AA-B5BB-C570C0AC5597}"/>
              </a:ext>
            </a:extLst>
          </p:cNvPr>
          <p:cNvSpPr txBox="1"/>
          <p:nvPr/>
        </p:nvSpPr>
        <p:spPr>
          <a:xfrm>
            <a:off x="1031626" y="5409338"/>
            <a:ext cx="907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</a:t>
            </a:r>
            <a:endParaRPr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7DFF6E4-C2C2-4128-ADED-71AC1453F7BF}"/>
              </a:ext>
            </a:extLst>
          </p:cNvPr>
          <p:cNvSpPr txBox="1"/>
          <p:nvPr/>
        </p:nvSpPr>
        <p:spPr>
          <a:xfrm>
            <a:off x="973569" y="3041896"/>
            <a:ext cx="221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" charset="0"/>
                <a:ea typeface="나눔고딕" charset="0"/>
              </a:rPr>
              <a:t>2022</a:t>
            </a:r>
            <a:r>
              <a:rPr lang="ko-KR" altLang="en-US" dirty="0">
                <a:latin typeface="나눔고딕" charset="0"/>
                <a:ea typeface="나눔고딕" charset="0"/>
              </a:rPr>
              <a:t>년 개발팀 지원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9EB2D21-53F4-4C82-9864-FC6444620ECF}"/>
              </a:ext>
            </a:extLst>
          </p:cNvPr>
          <p:cNvSpPr txBox="1"/>
          <p:nvPr/>
        </p:nvSpPr>
        <p:spPr>
          <a:xfrm>
            <a:off x="6366290" y="3054926"/>
            <a:ext cx="2575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블로그 </a:t>
            </a:r>
            <a:r>
              <a:rPr lang="en-US" altLang="ko-KR" dirty="0" err="1"/>
              <a:t>gitbub</a:t>
            </a:r>
            <a:r>
              <a:rPr lang="en-US" altLang="ko-KR" dirty="0"/>
              <a:t> </a:t>
            </a:r>
            <a:r>
              <a:rPr lang="ko-KR" altLang="en-US" dirty="0"/>
              <a:t>등 링크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7774D70-D50D-4670-A75A-14AB9C6EEFB6}"/>
              </a:ext>
            </a:extLst>
          </p:cNvPr>
          <p:cNvSpPr/>
          <p:nvPr/>
        </p:nvSpPr>
        <p:spPr>
          <a:xfrm>
            <a:off x="6975346" y="3557935"/>
            <a:ext cx="3010486" cy="5064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Tistory.com/</a:t>
            </a:r>
            <a:r>
              <a:rPr lang="en-US" altLang="ko-KR" dirty="0" err="1">
                <a:solidFill>
                  <a:schemeClr val="tx1"/>
                </a:solidFill>
              </a:rPr>
              <a:t>hong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D1BF472-DAB9-4A69-A218-D61D0B93495C}"/>
              </a:ext>
            </a:extLst>
          </p:cNvPr>
          <p:cNvSpPr/>
          <p:nvPr/>
        </p:nvSpPr>
        <p:spPr>
          <a:xfrm>
            <a:off x="8941766" y="3054926"/>
            <a:ext cx="37891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+</a:t>
            </a:r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86890B50-E5C8-476F-BC05-71662E39AA6C}"/>
              </a:ext>
            </a:extLst>
          </p:cNvPr>
          <p:cNvSpPr/>
          <p:nvPr/>
        </p:nvSpPr>
        <p:spPr>
          <a:xfrm>
            <a:off x="9472520" y="3054926"/>
            <a:ext cx="37891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-</a:t>
            </a:r>
            <a:endParaRPr lang="ko-KR" altLang="en-US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2092969-F7A6-4A89-B698-878A3E4FBCE1}"/>
              </a:ext>
            </a:extLst>
          </p:cNvPr>
          <p:cNvSpPr/>
          <p:nvPr/>
        </p:nvSpPr>
        <p:spPr>
          <a:xfrm>
            <a:off x="6942568" y="4259496"/>
            <a:ext cx="3010486" cy="5064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github.com/</a:t>
            </a:r>
            <a:r>
              <a:rPr lang="en-US" altLang="ko-KR" dirty="0" err="1">
                <a:solidFill>
                  <a:schemeClr val="tx1"/>
                </a:solidFill>
              </a:rPr>
              <a:t>hong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17806C3-0EFF-422B-A9B0-2B3F6136EF97}"/>
              </a:ext>
            </a:extLst>
          </p:cNvPr>
          <p:cNvSpPr txBox="1"/>
          <p:nvPr/>
        </p:nvSpPr>
        <p:spPr>
          <a:xfrm>
            <a:off x="6366290" y="5033288"/>
            <a:ext cx="241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첨부서류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A352E4DA-05FC-4068-8E9B-E762BBD2B5B4}"/>
              </a:ext>
            </a:extLst>
          </p:cNvPr>
          <p:cNvSpPr/>
          <p:nvPr/>
        </p:nvSpPr>
        <p:spPr>
          <a:xfrm>
            <a:off x="6898393" y="5530521"/>
            <a:ext cx="3010486" cy="5064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1F80446-5969-4144-873B-C1462F02550B}"/>
              </a:ext>
            </a:extLst>
          </p:cNvPr>
          <p:cNvSpPr/>
          <p:nvPr/>
        </p:nvSpPr>
        <p:spPr>
          <a:xfrm>
            <a:off x="10222564" y="5530520"/>
            <a:ext cx="854674" cy="5064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첨부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E45E656-398C-4182-90A5-DF39CE523F4B}"/>
              </a:ext>
            </a:extLst>
          </p:cNvPr>
          <p:cNvSpPr txBox="1"/>
          <p:nvPr/>
        </p:nvSpPr>
        <p:spPr>
          <a:xfrm>
            <a:off x="6366290" y="6148922"/>
            <a:ext cx="349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제출된 서류 </a:t>
            </a:r>
            <a:r>
              <a:rPr lang="en-US" altLang="ko-KR" dirty="0"/>
              <a:t>: </a:t>
            </a:r>
            <a:r>
              <a:rPr lang="ko-KR" altLang="en-US" dirty="0"/>
              <a:t>홍길동이력서</a:t>
            </a:r>
            <a:r>
              <a:rPr lang="en-US" altLang="ko-KR" dirty="0"/>
              <a:t>.pdf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6247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489067" y="2412501"/>
            <a:ext cx="10397786" cy="43742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9179" y="1668010"/>
            <a:ext cx="10437674" cy="1383811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616677" y="1936455"/>
            <a:ext cx="2290597" cy="33602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616677" y="2491883"/>
            <a:ext cx="1764470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426920" y="2504286"/>
            <a:ext cx="2324441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4771622" y="2504286"/>
            <a:ext cx="1764470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6564587" y="2491883"/>
            <a:ext cx="1764470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0926741" y="3051821"/>
            <a:ext cx="314555" cy="1392368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239" y="1858542"/>
            <a:ext cx="311959" cy="491849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310938" y="1133284"/>
            <a:ext cx="4336563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나의 채용 </a:t>
            </a:r>
            <a:r>
              <a:rPr lang="ko-KR" altLang="en-US" sz="1600" dirty="0">
                <a:solidFill>
                  <a:schemeClr val="tx1"/>
                </a:solidFill>
              </a:rPr>
              <a:t>합격 여부 확인</a:t>
            </a:r>
            <a:r>
              <a:rPr lang="en-US" altLang="ko-KR" sz="1600" dirty="0">
                <a:solidFill>
                  <a:schemeClr val="tx1"/>
                </a:solidFill>
              </a:rPr>
              <a:t>(</a:t>
            </a:r>
            <a:r>
              <a:rPr lang="ko-KR" altLang="en-US" sz="1600" dirty="0">
                <a:solidFill>
                  <a:schemeClr val="tx1"/>
                </a:solidFill>
              </a:rPr>
              <a:t>합격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A712B84-8B29-4FC2-9F92-919FAB103D3A}"/>
              </a:ext>
            </a:extLst>
          </p:cNvPr>
          <p:cNvSpPr/>
          <p:nvPr/>
        </p:nvSpPr>
        <p:spPr>
          <a:xfrm>
            <a:off x="2260045" y="3748005"/>
            <a:ext cx="6963508" cy="203981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웹 </a:t>
            </a:r>
            <a:r>
              <a:rPr lang="ko-KR" alt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백엔드</a:t>
            </a:r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채용</a:t>
            </a:r>
            <a:endParaRPr lang="en-US" altLang="ko-KR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축하합니다 홍길동님께서 </a:t>
            </a:r>
            <a:endParaRPr lang="en-US" altLang="ko-KR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ko-KR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서류</a:t>
            </a:r>
            <a:r>
              <a:rPr lang="en-US" altLang="ko-KR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코딩테스트</a:t>
            </a:r>
            <a:r>
              <a:rPr lang="en-US" altLang="ko-KR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에 합격하였습니다</a:t>
            </a:r>
            <a:r>
              <a:rPr lang="en-US" altLang="ko-KR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algn="ctr"/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아래에서 코딩테스트 일정을 잡습니다</a:t>
            </a:r>
            <a:r>
              <a:rPr lang="en-US" altLang="ko-KR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endParaRPr lang="ko-KR" alt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298269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489067" y="2412501"/>
            <a:ext cx="10397786" cy="43742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9179" y="1668010"/>
            <a:ext cx="10437674" cy="1383811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616677" y="1936455"/>
            <a:ext cx="2290597" cy="33602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650682" y="2520829"/>
            <a:ext cx="1764470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460925" y="2533232"/>
            <a:ext cx="2324441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4805627" y="2533232"/>
            <a:ext cx="1764470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6598592" y="2520829"/>
            <a:ext cx="1764470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0926741" y="3051821"/>
            <a:ext cx="314555" cy="1392368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913" y="1848495"/>
            <a:ext cx="311959" cy="491849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310938" y="1133284"/>
            <a:ext cx="4336563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나의 채용 </a:t>
            </a:r>
            <a:r>
              <a:rPr lang="ko-KR" altLang="en-US" sz="1600" dirty="0">
                <a:solidFill>
                  <a:schemeClr val="tx1"/>
                </a:solidFill>
              </a:rPr>
              <a:t>일정 선택</a:t>
            </a:r>
            <a:r>
              <a:rPr lang="en-US" altLang="ko-KR" sz="1600" dirty="0">
                <a:solidFill>
                  <a:schemeClr val="tx1"/>
                </a:solidFill>
              </a:rPr>
              <a:t>(</a:t>
            </a:r>
            <a:r>
              <a:rPr lang="ko-KR" altLang="en-US" sz="1600" dirty="0">
                <a:solidFill>
                  <a:schemeClr val="tx1"/>
                </a:solidFill>
              </a:rPr>
              <a:t>코딩 테스트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면접 날짜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49C38B-5071-4ED0-BC59-8B6F27FC72FD}"/>
              </a:ext>
            </a:extLst>
          </p:cNvPr>
          <p:cNvSpPr txBox="1"/>
          <p:nvPr/>
        </p:nvSpPr>
        <p:spPr>
          <a:xfrm>
            <a:off x="6965784" y="4182579"/>
            <a:ext cx="3686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     “</a:t>
            </a:r>
            <a:r>
              <a:rPr lang="ko-KR" altLang="en-US" sz="1400" dirty="0"/>
              <a:t>해당시간에 일정을 선택하겠습니다</a:t>
            </a:r>
            <a:r>
              <a:rPr lang="en-US" altLang="ko-KR" sz="1400" dirty="0"/>
              <a:t>.”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r>
              <a:rPr lang="ko-KR" altLang="en-US" sz="1400" dirty="0"/>
              <a:t>     </a:t>
            </a:r>
            <a:r>
              <a:rPr lang="ko-KR" altLang="en-US" sz="1400" dirty="0" err="1"/>
              <a:t>팝업창</a:t>
            </a:r>
            <a:r>
              <a:rPr lang="ko-KR" altLang="en-US" sz="1400" dirty="0"/>
              <a:t> 생성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ABBE46F-405C-4673-8FD2-9450571618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7673" y="3222349"/>
            <a:ext cx="4964388" cy="3386284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6FDD164-44A3-433E-B956-87037314A285}"/>
              </a:ext>
            </a:extLst>
          </p:cNvPr>
          <p:cNvSpPr txBox="1"/>
          <p:nvPr/>
        </p:nvSpPr>
        <p:spPr>
          <a:xfrm>
            <a:off x="489067" y="3200718"/>
            <a:ext cx="16448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코딩 테스트</a:t>
            </a:r>
            <a:r>
              <a:rPr lang="en-US" altLang="ko-KR" sz="1600" dirty="0"/>
              <a:t>,</a:t>
            </a:r>
          </a:p>
          <a:p>
            <a:pPr algn="ctr"/>
            <a:r>
              <a:rPr lang="ko-KR" altLang="en-US" sz="1600" dirty="0"/>
              <a:t>면접 날짜 </a:t>
            </a:r>
            <a:endParaRPr lang="en-US" altLang="ko-KR" sz="1600" dirty="0"/>
          </a:p>
          <a:p>
            <a:pPr algn="ctr"/>
            <a:r>
              <a:rPr lang="ko-KR" altLang="en-US" sz="1600" dirty="0"/>
              <a:t>일정 선택</a:t>
            </a:r>
          </a:p>
        </p:txBody>
      </p:sp>
    </p:spTree>
    <p:extLst>
      <p:ext uri="{BB962C8B-B14F-4D97-AF65-F5344CB8AC3E}">
        <p14:creationId xmlns:p14="http://schemas.microsoft.com/office/powerpoint/2010/main" val="29145855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489067" y="2412501"/>
            <a:ext cx="10397786" cy="43742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9179" y="1668010"/>
            <a:ext cx="10437674" cy="1383811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616677" y="1936455"/>
            <a:ext cx="2290597" cy="33602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616677" y="2515706"/>
            <a:ext cx="1764470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426920" y="2528109"/>
            <a:ext cx="2324441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4771622" y="2528109"/>
            <a:ext cx="1764470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6564587" y="2515706"/>
            <a:ext cx="1764470" cy="33602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0926741" y="3051821"/>
            <a:ext cx="314555" cy="1392368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913" y="1848495"/>
            <a:ext cx="311959" cy="491849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310938" y="1133284"/>
            <a:ext cx="4336563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나의 채용 </a:t>
            </a:r>
            <a:r>
              <a:rPr lang="ko-KR" altLang="en-US" sz="1600" dirty="0">
                <a:solidFill>
                  <a:schemeClr val="tx1"/>
                </a:solidFill>
              </a:rPr>
              <a:t>합격 여부 </a:t>
            </a:r>
            <a:r>
              <a:rPr lang="ko-KR" altLang="en-US" sz="1600">
                <a:solidFill>
                  <a:schemeClr val="tx1"/>
                </a:solidFill>
              </a:rPr>
              <a:t>확인</a:t>
            </a:r>
            <a:r>
              <a:rPr lang="en-US" altLang="ko-KR" sz="1600">
                <a:solidFill>
                  <a:schemeClr val="tx1"/>
                </a:solidFill>
              </a:rPr>
              <a:t>(</a:t>
            </a:r>
            <a:r>
              <a:rPr lang="ko-KR" altLang="en-US" sz="1600">
                <a:solidFill>
                  <a:schemeClr val="tx1"/>
                </a:solidFill>
              </a:rPr>
              <a:t>불합격</a:t>
            </a:r>
            <a:r>
              <a:rPr lang="en-US" altLang="ko-KR" sz="1600">
                <a:solidFill>
                  <a:schemeClr val="tx1"/>
                </a:solidFill>
              </a:rPr>
              <a:t>)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1BE7FEC-7E22-4EC2-AFD2-824AF7503BBD}"/>
              </a:ext>
            </a:extLst>
          </p:cNvPr>
          <p:cNvSpPr/>
          <p:nvPr/>
        </p:nvSpPr>
        <p:spPr>
          <a:xfrm>
            <a:off x="2186262" y="3895330"/>
            <a:ext cx="6963508" cy="16037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웹 </a:t>
            </a:r>
            <a:r>
              <a:rPr lang="ko-KR" alt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백엔드</a:t>
            </a:r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채용</a:t>
            </a:r>
            <a:endParaRPr lang="en-US" altLang="ko-KR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홍길동님께서 서류에 불합격하였습니다</a:t>
            </a:r>
            <a:r>
              <a:rPr lang="en-US" altLang="ko-KR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algn="ctr"/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위로의 말씀 드립니다</a:t>
            </a:r>
            <a:r>
              <a:rPr lang="en-US" altLang="ko-KR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algn="ctr"/>
            <a:endParaRPr lang="ko-KR" alt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75163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F2D31AA-AC8C-4918-B896-C4ED33FED34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6839CE-3321-4CB9-9670-4C5B112F3982}"/>
              </a:ext>
            </a:extLst>
          </p:cNvPr>
          <p:cNvSpPr txBox="1"/>
          <p:nvPr/>
        </p:nvSpPr>
        <p:spPr>
          <a:xfrm>
            <a:off x="2184416" y="2151014"/>
            <a:ext cx="78231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1"/>
                </a:solidFill>
              </a:rPr>
              <a:t>T</a:t>
            </a:r>
            <a:r>
              <a:rPr lang="en-US" altLang="ko-KR" sz="9600" b="1" dirty="0">
                <a:solidFill>
                  <a:schemeClr val="bg1"/>
                </a:solidFill>
              </a:rPr>
              <a:t>HANK </a:t>
            </a:r>
            <a:r>
              <a:rPr lang="en-US" altLang="ko-KR" sz="9600" b="1" dirty="0">
                <a:solidFill>
                  <a:schemeClr val="accent5">
                    <a:lumMod val="75000"/>
                  </a:schemeClr>
                </a:solidFill>
              </a:rPr>
              <a:t>YOU.</a:t>
            </a:r>
            <a:endParaRPr lang="ko-KR" altLang="en-US" sz="9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59ABDA-AAE9-415D-AFEE-B3AE094E887E}"/>
              </a:ext>
            </a:extLst>
          </p:cNvPr>
          <p:cNvSpPr txBox="1"/>
          <p:nvPr/>
        </p:nvSpPr>
        <p:spPr>
          <a:xfrm>
            <a:off x="5234224" y="396052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마루 부리 Beta" panose="020B0600000101010101" pitchFamily="50" charset="-127"/>
                <a:ea typeface="마루 부리 Beta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817613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723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2,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308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타겟 유저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DC6338-F0F7-47CB-A121-5783CDAEDECE}"/>
              </a:ext>
            </a:extLst>
          </p:cNvPr>
          <p:cNvSpPr txBox="1"/>
          <p:nvPr/>
        </p:nvSpPr>
        <p:spPr>
          <a:xfrm>
            <a:off x="671024" y="1665796"/>
            <a:ext cx="1409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고객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3FCE8BB-31C3-408C-9FD2-B54615A61FA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91" y="4513434"/>
            <a:ext cx="1874815" cy="154449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E810A56-544E-401A-BF26-5925D690956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161" y="1732406"/>
            <a:ext cx="2046874" cy="204687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144596E-E3B3-4944-B56C-39D70BF8D07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940" y="4200607"/>
            <a:ext cx="2182732" cy="2182732"/>
          </a:xfrm>
          <a:prstGeom prst="rect">
            <a:avLst/>
          </a:prstGeom>
        </p:spPr>
      </p:pic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B8269EC-B3D9-40DE-804B-29D40ED2C89C}"/>
              </a:ext>
            </a:extLst>
          </p:cNvPr>
          <p:cNvCxnSpPr>
            <a:cxnSpLocks/>
          </p:cNvCxnSpPr>
          <p:nvPr/>
        </p:nvCxnSpPr>
        <p:spPr>
          <a:xfrm flipH="1">
            <a:off x="1375699" y="3626222"/>
            <a:ext cx="541033" cy="755128"/>
          </a:xfrm>
          <a:prstGeom prst="straightConnector1">
            <a:avLst/>
          </a:prstGeom>
          <a:ln w="76200">
            <a:solidFill>
              <a:srgbClr val="9891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03CE4CE-A192-40EE-B4A5-F9AF2E655009}"/>
              </a:ext>
            </a:extLst>
          </p:cNvPr>
          <p:cNvCxnSpPr>
            <a:cxnSpLocks/>
          </p:cNvCxnSpPr>
          <p:nvPr/>
        </p:nvCxnSpPr>
        <p:spPr>
          <a:xfrm>
            <a:off x="3278931" y="3626222"/>
            <a:ext cx="546449" cy="755128"/>
          </a:xfrm>
          <a:prstGeom prst="straightConnector1">
            <a:avLst/>
          </a:prstGeom>
          <a:ln w="76200">
            <a:solidFill>
              <a:srgbClr val="9891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3EEF9AD-F6FA-42D1-ABC8-A082A83CC011}"/>
              </a:ext>
            </a:extLst>
          </p:cNvPr>
          <p:cNvSpPr txBox="1"/>
          <p:nvPr/>
        </p:nvSpPr>
        <p:spPr>
          <a:xfrm>
            <a:off x="721513" y="6190012"/>
            <a:ext cx="11197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고객</a:t>
            </a:r>
            <a:endParaRPr lang="ko-KR" altLang="en-US" sz="16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D00D942-886E-4396-A0FB-85135A3888C1}"/>
              </a:ext>
            </a:extLst>
          </p:cNvPr>
          <p:cNvSpPr txBox="1"/>
          <p:nvPr/>
        </p:nvSpPr>
        <p:spPr>
          <a:xfrm>
            <a:off x="3549447" y="6190012"/>
            <a:ext cx="11197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고객</a:t>
            </a:r>
            <a:endParaRPr lang="ko-KR" altLang="en-US" sz="16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B95D335-3186-4185-B485-000E07CA287E}"/>
              </a:ext>
            </a:extLst>
          </p:cNvPr>
          <p:cNvSpPr txBox="1"/>
          <p:nvPr/>
        </p:nvSpPr>
        <p:spPr>
          <a:xfrm>
            <a:off x="6680567" y="1665796"/>
            <a:ext cx="1409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989194"/>
                </a:solidFill>
                <a:latin typeface="+mn-ea"/>
              </a:rPr>
              <a:t>고용</a:t>
            </a: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E49320CB-6428-4AD0-ABC7-CAA77EF952EC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580" y="4559512"/>
            <a:ext cx="1544494" cy="1544494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4D719C21-DD35-44B4-A77C-02EEB53D796A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425" y="1746587"/>
            <a:ext cx="1776510" cy="177651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AFF48816-0E4F-4B75-8857-C35EE34A9591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4564" y="4536642"/>
            <a:ext cx="1544494" cy="1544494"/>
          </a:xfrm>
          <a:prstGeom prst="rect">
            <a:avLst/>
          </a:prstGeom>
        </p:spPr>
      </p:pic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7C8CB279-43AB-4A50-AEDE-44BA18A91898}"/>
              </a:ext>
            </a:extLst>
          </p:cNvPr>
          <p:cNvCxnSpPr>
            <a:cxnSpLocks/>
          </p:cNvCxnSpPr>
          <p:nvPr/>
        </p:nvCxnSpPr>
        <p:spPr>
          <a:xfrm flipH="1">
            <a:off x="7385242" y="3626222"/>
            <a:ext cx="541033" cy="755128"/>
          </a:xfrm>
          <a:prstGeom prst="straightConnector1">
            <a:avLst/>
          </a:prstGeom>
          <a:ln w="76200">
            <a:solidFill>
              <a:srgbClr val="9891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6EE6C79E-7649-4352-81A9-1DCE9AE2262F}"/>
              </a:ext>
            </a:extLst>
          </p:cNvPr>
          <p:cNvCxnSpPr>
            <a:cxnSpLocks/>
          </p:cNvCxnSpPr>
          <p:nvPr/>
        </p:nvCxnSpPr>
        <p:spPr>
          <a:xfrm>
            <a:off x="9288474" y="3626222"/>
            <a:ext cx="546449" cy="755128"/>
          </a:xfrm>
          <a:prstGeom prst="straightConnector1">
            <a:avLst/>
          </a:prstGeom>
          <a:ln w="76200">
            <a:solidFill>
              <a:srgbClr val="9891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3140737-85D4-4C78-B096-95B6308B5C03}"/>
              </a:ext>
            </a:extLst>
          </p:cNvPr>
          <p:cNvSpPr txBox="1"/>
          <p:nvPr/>
        </p:nvSpPr>
        <p:spPr>
          <a:xfrm>
            <a:off x="6731056" y="6190012"/>
            <a:ext cx="1330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지원자</a:t>
            </a:r>
            <a:endParaRPr lang="ko-KR" altLang="en-US" sz="1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03AE58-4305-4973-B23D-CBF48B5AF2CD}"/>
              </a:ext>
            </a:extLst>
          </p:cNvPr>
          <p:cNvSpPr txBox="1"/>
          <p:nvPr/>
        </p:nvSpPr>
        <p:spPr>
          <a:xfrm>
            <a:off x="9288474" y="6190012"/>
            <a:ext cx="1330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98919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지원자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81474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3,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432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예상 진행 시나리오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9369A58A-CBA4-49CF-ADE9-983F47CA9F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689844"/>
              </p:ext>
            </p:extLst>
          </p:nvPr>
        </p:nvGraphicFramePr>
        <p:xfrm>
          <a:off x="1119234" y="1668011"/>
          <a:ext cx="9750668" cy="47087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57707">
                  <a:extLst>
                    <a:ext uri="{9D8B030D-6E8A-4147-A177-3AD203B41FA5}">
                      <a16:colId xmlns:a16="http://schemas.microsoft.com/office/drawing/2014/main" val="3453382478"/>
                    </a:ext>
                  </a:extLst>
                </a:gridCol>
                <a:gridCol w="2879392">
                  <a:extLst>
                    <a:ext uri="{9D8B030D-6E8A-4147-A177-3AD203B41FA5}">
                      <a16:colId xmlns:a16="http://schemas.microsoft.com/office/drawing/2014/main" val="2782649548"/>
                    </a:ext>
                  </a:extLst>
                </a:gridCol>
                <a:gridCol w="4613569">
                  <a:extLst>
                    <a:ext uri="{9D8B030D-6E8A-4147-A177-3AD203B41FA5}">
                      <a16:colId xmlns:a16="http://schemas.microsoft.com/office/drawing/2014/main" val="3466163486"/>
                    </a:ext>
                  </a:extLst>
                </a:gridCol>
              </a:tblGrid>
              <a:tr h="48796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9C8D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상세 구분</a:t>
                      </a:r>
                      <a:endParaRPr lang="ko-KR" alt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9C8D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필요기능</a:t>
                      </a:r>
                      <a:endParaRPr lang="ko-KR" alt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9C8D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2912503"/>
                  </a:ext>
                </a:extLst>
              </a:tr>
              <a:tr h="110602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고객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2000" b="1" u="none" strike="noStrike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신규 고객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해당 회사와 담당자의 정보</a:t>
                      </a:r>
                      <a:endParaRPr lang="en-US" altLang="ko-KR" sz="140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</a:endParaRPr>
                    </a:p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원하는 제작 서비스의 정보</a:t>
                      </a:r>
                      <a:r>
                        <a:rPr lang="en-US" altLang="ko-KR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종류</a:t>
                      </a:r>
                      <a:r>
                        <a:rPr lang="en-US" altLang="ko-KR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금액</a:t>
                      </a:r>
                      <a:r>
                        <a:rPr lang="en-US" altLang="ko-KR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포트폴리오 등등</a:t>
                      </a:r>
                      <a:r>
                        <a:rPr lang="en-US" altLang="ko-KR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)</a:t>
                      </a:r>
                    </a:p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상담 가능한 일정 선택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738592105"/>
                  </a:ext>
                </a:extLst>
              </a:tr>
              <a:tr h="921752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기존 고객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업체 식별확인 방법</a:t>
                      </a:r>
                      <a:endParaRPr lang="en-US" altLang="ko-KR" sz="140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</a:endParaRPr>
                    </a:p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진행 상황 및 진척도 확인</a:t>
                      </a:r>
                      <a:endParaRPr lang="en-US" altLang="ko-KR" sz="14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추가 요구 사항 건의</a:t>
                      </a:r>
                      <a:endParaRPr lang="en-US" altLang="ko-KR" sz="14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724620217"/>
                  </a:ext>
                </a:extLst>
              </a:tr>
              <a:tr h="106633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고용</a:t>
                      </a:r>
                      <a:endParaRPr lang="en-US" altLang="ko-KR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신규 지원자</a:t>
                      </a: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게시판을 통해 본인이 원하는 채용 정보 확인</a:t>
                      </a:r>
                      <a:endParaRPr lang="en-US" altLang="ko-KR" sz="140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</a:endParaRPr>
                    </a:p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상세 정보</a:t>
                      </a:r>
                      <a:r>
                        <a:rPr lang="en-US" altLang="ko-KR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채용 일정 등등 정보 확인</a:t>
                      </a:r>
                      <a:endParaRPr lang="en-US" altLang="ko-KR" sz="14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본인 정보와 이력서 제출 양식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903138675"/>
                  </a:ext>
                </a:extLst>
              </a:tr>
              <a:tr h="1126672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기존 지원자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기존 자신의 정보 수정 가능</a:t>
                      </a:r>
                      <a:endParaRPr lang="en-US" altLang="ko-KR" sz="140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</a:endParaRPr>
                    </a:p>
                    <a:p>
                      <a:pPr algn="ctr" fontAlgn="ctr"/>
                      <a:r>
                        <a:rPr lang="ko-KR" altLang="en-US" sz="14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코딩 테스트 및 면접 날짜 일정을 정함</a:t>
                      </a:r>
                      <a:endParaRPr lang="en-US" altLang="ko-KR" sz="140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</a:endParaRPr>
                    </a:p>
                    <a:p>
                      <a:pPr algn="ctr" fontAlgn="ctr"/>
                      <a:r>
                        <a:rPr lang="ko-KR" altLang="en-US" sz="14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합격 여부 결과 확인</a:t>
                      </a:r>
                      <a:endParaRPr lang="en-US" altLang="ko-KR" sz="140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</a:endParaRPr>
                    </a:p>
                    <a:p>
                      <a:pPr algn="ctr" fontAlgn="ctr"/>
                      <a:r>
                        <a:rPr lang="ko-KR" altLang="en-US" sz="14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 </a:t>
                      </a:r>
                      <a:endParaRPr lang="en-US" altLang="ko-KR" sz="14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9188512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6359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4,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62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요구사항 명세서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9369A58A-CBA4-49CF-ADE9-983F47CA9F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8285641"/>
              </p:ext>
            </p:extLst>
          </p:nvPr>
        </p:nvGraphicFramePr>
        <p:xfrm>
          <a:off x="1040303" y="2082408"/>
          <a:ext cx="10111393" cy="34207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3333">
                  <a:extLst>
                    <a:ext uri="{9D8B030D-6E8A-4147-A177-3AD203B41FA5}">
                      <a16:colId xmlns:a16="http://schemas.microsoft.com/office/drawing/2014/main" val="3453382478"/>
                    </a:ext>
                  </a:extLst>
                </a:gridCol>
                <a:gridCol w="1942800">
                  <a:extLst>
                    <a:ext uri="{9D8B030D-6E8A-4147-A177-3AD203B41FA5}">
                      <a16:colId xmlns:a16="http://schemas.microsoft.com/office/drawing/2014/main" val="2782649548"/>
                    </a:ext>
                  </a:extLst>
                </a:gridCol>
                <a:gridCol w="3112894">
                  <a:extLst>
                    <a:ext uri="{9D8B030D-6E8A-4147-A177-3AD203B41FA5}">
                      <a16:colId xmlns:a16="http://schemas.microsoft.com/office/drawing/2014/main" val="3466163486"/>
                    </a:ext>
                  </a:extLst>
                </a:gridCol>
                <a:gridCol w="3532366">
                  <a:extLst>
                    <a:ext uri="{9D8B030D-6E8A-4147-A177-3AD203B41FA5}">
                      <a16:colId xmlns:a16="http://schemas.microsoft.com/office/drawing/2014/main" val="142978687"/>
                    </a:ext>
                  </a:extLst>
                </a:gridCol>
              </a:tblGrid>
              <a:tr h="27388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9C8D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서비스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9C8D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필요기능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9C8D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기능설명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9C8D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2912503"/>
                  </a:ext>
                </a:extLst>
              </a:tr>
              <a:tr h="224777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방문고객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포트폴리오 보여주기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738592105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지도표시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카카오 맵 사용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회사위치 핀포인트 해주는 기능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641616859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맨 위로 버튼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모든 페이지에서 클릭시 페이지 최상단이동</a:t>
                      </a:r>
                      <a:endParaRPr lang="ko-KR" altLang="en-US" sz="12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287116469"/>
                  </a:ext>
                </a:extLst>
              </a:tr>
              <a:tr h="224777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개발문의고객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개발문의</a:t>
                      </a:r>
                      <a:r>
                        <a:rPr lang="en-US" altLang="ko-K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(</a:t>
                      </a:r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신규</a:t>
                      </a:r>
                      <a:r>
                        <a:rPr lang="en-US" altLang="ko-K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altLang="ko-KR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정보 입력 칸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상담에 필요한 각종 정보를 입력할 칸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963559607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서비스선택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체크박스를 이용한 서비스 선택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064292490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포트폴리오선택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이미지를 이용한 서비스 선택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552982537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입력한 모든 정보 저장 기능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4038218477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일정 선택 기능</a:t>
                      </a: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제출완료 후 미팅 일정 선택 기능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달력을 활용해서 원하는 날짜 선택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862807432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개발문의</a:t>
                      </a:r>
                      <a:r>
                        <a:rPr lang="en-US" altLang="ko-K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(</a:t>
                      </a:r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기존문의</a:t>
                      </a:r>
                      <a:r>
                        <a:rPr lang="en-US" altLang="ko-K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altLang="ko-KR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문의자 특정할 페이지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로그인 방식으로 정보 입력 시 다음 페이지 이동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724620217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진행 상황 표현</a:t>
                      </a: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진행상황 보여줄 이미지 칸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4035787423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진척도 표시할 칸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프로그레스바</a:t>
                      </a:r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 사용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608818143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추가요청사항 입력 칸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390021465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파일업로드기능</a:t>
                      </a:r>
                      <a:endParaRPr lang="ko-KR" altLang="en-US" sz="12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551894228"/>
                  </a:ext>
                </a:extLst>
              </a:tr>
              <a:tr h="224777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입력한 모든 정보 저장 기능</a:t>
                      </a:r>
                      <a:endParaRPr lang="ko-KR" altLang="en-US" sz="12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9822751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2780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4,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62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요구사항 명세서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9369A58A-CBA4-49CF-ADE9-983F47CA9F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307142"/>
              </p:ext>
            </p:extLst>
          </p:nvPr>
        </p:nvGraphicFramePr>
        <p:xfrm>
          <a:off x="1040303" y="2115964"/>
          <a:ext cx="10111393" cy="37563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3333">
                  <a:extLst>
                    <a:ext uri="{9D8B030D-6E8A-4147-A177-3AD203B41FA5}">
                      <a16:colId xmlns:a16="http://schemas.microsoft.com/office/drawing/2014/main" val="3453382478"/>
                    </a:ext>
                  </a:extLst>
                </a:gridCol>
                <a:gridCol w="1942800">
                  <a:extLst>
                    <a:ext uri="{9D8B030D-6E8A-4147-A177-3AD203B41FA5}">
                      <a16:colId xmlns:a16="http://schemas.microsoft.com/office/drawing/2014/main" val="2782649548"/>
                    </a:ext>
                  </a:extLst>
                </a:gridCol>
                <a:gridCol w="3112894">
                  <a:extLst>
                    <a:ext uri="{9D8B030D-6E8A-4147-A177-3AD203B41FA5}">
                      <a16:colId xmlns:a16="http://schemas.microsoft.com/office/drawing/2014/main" val="3466163486"/>
                    </a:ext>
                  </a:extLst>
                </a:gridCol>
                <a:gridCol w="3532366">
                  <a:extLst>
                    <a:ext uri="{9D8B030D-6E8A-4147-A177-3AD203B41FA5}">
                      <a16:colId xmlns:a16="http://schemas.microsoft.com/office/drawing/2014/main" val="142978687"/>
                    </a:ext>
                  </a:extLst>
                </a:gridCol>
              </a:tblGrid>
              <a:tr h="28295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9C8D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서비스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9C8D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필요기능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9C8D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기능설명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9C8D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2912503"/>
                  </a:ext>
                </a:extLst>
              </a:tr>
              <a:tr h="232219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지원자</a:t>
                      </a:r>
                      <a:r>
                        <a:rPr lang="en-US" altLang="ko-K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(</a:t>
                      </a:r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신규</a:t>
                      </a:r>
                      <a:r>
                        <a:rPr lang="en-US" altLang="ko-K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altLang="ko-KR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채용 게시판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공고 올릴 수 있는 게시판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공고에 대한 링크 페이지를 </a:t>
                      </a:r>
                      <a:r>
                        <a:rPr lang="ko-KR" altLang="en-US" sz="1200" b="0" i="0" u="none" strike="noStrike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앙크</a:t>
                      </a:r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 태그로 링크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903138675"/>
                  </a:ext>
                </a:extLst>
              </a:tr>
              <a:tr h="457532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특정 공고 클릭하면 상세 설명 나오는 페이지</a:t>
                      </a:r>
                      <a:r>
                        <a:rPr lang="en-US" altLang="ko-KR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+</a:t>
                      </a:r>
                      <a:br>
                        <a:rPr lang="en-US" altLang="ko-KR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</a:br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지원하기 버튼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787702253"/>
                  </a:ext>
                </a:extLst>
              </a:tr>
              <a:tr h="457532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지원자 정보 입력하는 칸</a:t>
                      </a:r>
                      <a:r>
                        <a:rPr lang="en-US" altLang="ko-KR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+</a:t>
                      </a:r>
                      <a:br>
                        <a:rPr lang="en-US" altLang="ko-KR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</a:br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이력서 첨부기능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349026104"/>
                  </a:ext>
                </a:extLst>
              </a:tr>
              <a:tr h="232219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이력서 양식 다운받는 기능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4080744515"/>
                  </a:ext>
                </a:extLst>
              </a:tr>
              <a:tr h="232219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입력한 모든 정보 저장 기능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271079747"/>
                  </a:ext>
                </a:extLst>
              </a:tr>
              <a:tr h="457532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지원자</a:t>
                      </a:r>
                      <a:r>
                        <a:rPr lang="en-US" altLang="ko-K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(</a:t>
                      </a:r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기존</a:t>
                      </a:r>
                      <a:r>
                        <a:rPr lang="en-US" altLang="ko-KR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altLang="ko-KR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지원정보 수정</a:t>
                      </a:r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개인 식별하는 정보로 본인 </a:t>
                      </a:r>
                      <a:b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</a:br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지원현황 조회하는 기능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DB</a:t>
                      </a:r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에 저장된 지원자 목록을 대조하여 상황에 맞게 </a:t>
                      </a:r>
                      <a:endParaRPr lang="en-US" altLang="ko-KR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조회한다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918851277"/>
                  </a:ext>
                </a:extLst>
              </a:tr>
              <a:tr h="232219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기존 정보 불러오기</a:t>
                      </a: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입력된 정보 불러오기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9461071"/>
                  </a:ext>
                </a:extLst>
              </a:tr>
              <a:tr h="232219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입력된 정보 수정 기능</a:t>
                      </a:r>
                      <a:endParaRPr lang="ko-KR" altLang="en-US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지원자 목록을 대조하여 수정 가능하게 한다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472406479"/>
                  </a:ext>
                </a:extLst>
              </a:tr>
              <a:tr h="457532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결과 발표 창</a:t>
                      </a:r>
                      <a:endParaRPr lang="ko-KR" altLang="en-US" sz="12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DB</a:t>
                      </a:r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에 저장된 지원자 목록을 대조하여 상황에 맞게 </a:t>
                      </a:r>
                      <a:endParaRPr lang="en-US" altLang="ko-KR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조회한다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953662761"/>
                  </a:ext>
                </a:extLst>
              </a:tr>
              <a:tr h="249939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일정 선택 기능</a:t>
                      </a: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일정 선택 기능</a:t>
                      </a:r>
                      <a:r>
                        <a:rPr lang="en-US" altLang="ko-KR" sz="12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ko-KR" altLang="en-US" sz="12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코딩테스트</a:t>
                      </a:r>
                      <a:r>
                        <a:rPr lang="en-US" altLang="ko-KR" sz="12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)</a:t>
                      </a:r>
                      <a:endParaRPr lang="en-US" altLang="ko-KR" sz="12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달력을 활용해서 원하는 날짜 선택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771602726"/>
                  </a:ext>
                </a:extLst>
              </a:tr>
              <a:tr h="232219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3A4C3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>
                    <a:solidFill>
                      <a:srgbClr val="BBB6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일정 선택 기능</a:t>
                      </a:r>
                      <a:r>
                        <a:rPr lang="en-US" altLang="ko-KR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ko-KR" altLang="en-US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면접</a:t>
                      </a:r>
                      <a:r>
                        <a:rPr lang="en-US" altLang="ko-KR" sz="12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</a:rPr>
                        <a:t>)</a:t>
                      </a:r>
                      <a:endParaRPr lang="en-US" altLang="ko-KR" sz="12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달력을 활용해서 원하는 날짜 선택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8806388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069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5,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18934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서비스 흐름도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300375A-2A4B-41A0-B2DB-F12ACB6D6878}"/>
              </a:ext>
            </a:extLst>
          </p:cNvPr>
          <p:cNvSpPr/>
          <p:nvPr/>
        </p:nvSpPr>
        <p:spPr>
          <a:xfrm>
            <a:off x="342155" y="1254559"/>
            <a:ext cx="11276589" cy="55700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메뉴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0C6A055-37B3-4D28-AF97-218274019C1A}"/>
              </a:ext>
            </a:extLst>
          </p:cNvPr>
          <p:cNvSpPr/>
          <p:nvPr/>
        </p:nvSpPr>
        <p:spPr>
          <a:xfrm>
            <a:off x="342155" y="2567168"/>
            <a:ext cx="1152544" cy="71991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홈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50F90AE-02FA-49FB-B3C9-9276AFE80B52}"/>
              </a:ext>
            </a:extLst>
          </p:cNvPr>
          <p:cNvSpPr/>
          <p:nvPr/>
        </p:nvSpPr>
        <p:spPr>
          <a:xfrm>
            <a:off x="1903905" y="2567167"/>
            <a:ext cx="1152544" cy="71991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회사소개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15BED5E-C519-4434-A979-620B7EF04F83}"/>
              </a:ext>
            </a:extLst>
          </p:cNvPr>
          <p:cNvSpPr/>
          <p:nvPr/>
        </p:nvSpPr>
        <p:spPr>
          <a:xfrm>
            <a:off x="3420838" y="2553975"/>
            <a:ext cx="1518315" cy="71991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포트폴리오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7329C4F-5664-42A7-9813-83FCCF8563BD}"/>
              </a:ext>
            </a:extLst>
          </p:cNvPr>
          <p:cNvSpPr/>
          <p:nvPr/>
        </p:nvSpPr>
        <p:spPr>
          <a:xfrm>
            <a:off x="6274755" y="2567166"/>
            <a:ext cx="1152544" cy="71991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개발문의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E51F25B-884C-47D7-AD62-A352144B234F}"/>
              </a:ext>
            </a:extLst>
          </p:cNvPr>
          <p:cNvSpPr/>
          <p:nvPr/>
        </p:nvSpPr>
        <p:spPr>
          <a:xfrm>
            <a:off x="9561854" y="2500500"/>
            <a:ext cx="1152544" cy="71991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채용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B9E796B-EC66-459C-BF62-153188B79A8E}"/>
              </a:ext>
            </a:extLst>
          </p:cNvPr>
          <p:cNvSpPr/>
          <p:nvPr/>
        </p:nvSpPr>
        <p:spPr>
          <a:xfrm>
            <a:off x="1903905" y="3965986"/>
            <a:ext cx="1152544" cy="71991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상세 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회사소개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3FE918B-453D-45D3-840F-7A88E5E5A599}"/>
              </a:ext>
            </a:extLst>
          </p:cNvPr>
          <p:cNvSpPr/>
          <p:nvPr/>
        </p:nvSpPr>
        <p:spPr>
          <a:xfrm>
            <a:off x="3420838" y="3949651"/>
            <a:ext cx="1518329" cy="75258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상세 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포트폴리오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24FF573-C588-4C2D-A676-F92C75012DA6}"/>
              </a:ext>
            </a:extLst>
          </p:cNvPr>
          <p:cNvSpPr/>
          <p:nvPr/>
        </p:nvSpPr>
        <p:spPr>
          <a:xfrm>
            <a:off x="5370405" y="3933704"/>
            <a:ext cx="1152544" cy="752195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신규문의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9E3D164-6F93-410D-8DEA-6DAE7C7D49FF}"/>
              </a:ext>
            </a:extLst>
          </p:cNvPr>
          <p:cNvSpPr/>
          <p:nvPr/>
        </p:nvSpPr>
        <p:spPr>
          <a:xfrm>
            <a:off x="7217908" y="3932602"/>
            <a:ext cx="1152544" cy="71991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기존문의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9BBCCD6-A037-4743-AEE9-41F643116F3A}"/>
              </a:ext>
            </a:extLst>
          </p:cNvPr>
          <p:cNvSpPr/>
          <p:nvPr/>
        </p:nvSpPr>
        <p:spPr>
          <a:xfrm>
            <a:off x="5358508" y="5471732"/>
            <a:ext cx="1152544" cy="71991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회사 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정보입력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0EA5DB71-B412-4806-A73E-A3DE06DF991F}"/>
              </a:ext>
            </a:extLst>
          </p:cNvPr>
          <p:cNvSpPr/>
          <p:nvPr/>
        </p:nvSpPr>
        <p:spPr>
          <a:xfrm>
            <a:off x="7018260" y="5457338"/>
            <a:ext cx="1563616" cy="1184334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추가 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희망사항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진척도 확인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1BE58146-1BBF-4FA7-9C37-34579E308039}"/>
              </a:ext>
            </a:extLst>
          </p:cNvPr>
          <p:cNvCxnSpPr>
            <a:cxnSpLocks/>
          </p:cNvCxnSpPr>
          <p:nvPr/>
        </p:nvCxnSpPr>
        <p:spPr>
          <a:xfrm>
            <a:off x="177935" y="1254559"/>
            <a:ext cx="0" cy="5449764"/>
          </a:xfrm>
          <a:prstGeom prst="straightConnector1">
            <a:avLst/>
          </a:prstGeom>
          <a:ln w="38100">
            <a:solidFill>
              <a:srgbClr val="5C869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09FFC2-1487-4805-A874-F49E4A286E07}"/>
              </a:ext>
            </a:extLst>
          </p:cNvPr>
          <p:cNvSpPr/>
          <p:nvPr/>
        </p:nvSpPr>
        <p:spPr>
          <a:xfrm>
            <a:off x="10558299" y="5516743"/>
            <a:ext cx="1152544" cy="71991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입력 칸</a:t>
            </a:r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이력서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4A7A21C-C5E9-4C6D-8472-818284FC0988}"/>
              </a:ext>
            </a:extLst>
          </p:cNvPr>
          <p:cNvSpPr/>
          <p:nvPr/>
        </p:nvSpPr>
        <p:spPr>
          <a:xfrm>
            <a:off x="10558299" y="3923525"/>
            <a:ext cx="1152544" cy="71991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채용 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게시판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1A4CB1A-B597-4213-B89C-6EDA536CCE5F}"/>
              </a:ext>
            </a:extLst>
          </p:cNvPr>
          <p:cNvSpPr/>
          <p:nvPr/>
        </p:nvSpPr>
        <p:spPr>
          <a:xfrm>
            <a:off x="8930782" y="3949650"/>
            <a:ext cx="1152544" cy="71991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나의 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채용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B49A01A-204C-475C-9C26-7A1D8E610F0C}"/>
              </a:ext>
            </a:extLst>
          </p:cNvPr>
          <p:cNvSpPr/>
          <p:nvPr/>
        </p:nvSpPr>
        <p:spPr>
          <a:xfrm>
            <a:off x="8978007" y="5457338"/>
            <a:ext cx="1152531" cy="1028923"/>
          </a:xfrm>
          <a:prstGeom prst="rect">
            <a:avLst/>
          </a:prstGeom>
          <a:noFill/>
          <a:ln w="38100">
            <a:solidFill>
              <a:srgbClr val="9891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본인의 결과 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확인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36245753-5D50-437A-854B-DB1793BA0D9A}"/>
              </a:ext>
            </a:extLst>
          </p:cNvPr>
          <p:cNvCxnSpPr/>
          <p:nvPr/>
        </p:nvCxnSpPr>
        <p:spPr>
          <a:xfrm>
            <a:off x="7427299" y="3404072"/>
            <a:ext cx="237925" cy="359957"/>
          </a:xfrm>
          <a:prstGeom prst="straightConnector1">
            <a:avLst/>
          </a:prstGeom>
          <a:ln w="38100">
            <a:solidFill>
              <a:srgbClr val="5C869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8B0F66C5-363D-4329-8A0E-5AA5B7B36246}"/>
              </a:ext>
            </a:extLst>
          </p:cNvPr>
          <p:cNvCxnSpPr/>
          <p:nvPr/>
        </p:nvCxnSpPr>
        <p:spPr>
          <a:xfrm>
            <a:off x="10715685" y="3422646"/>
            <a:ext cx="237925" cy="359957"/>
          </a:xfrm>
          <a:prstGeom prst="straightConnector1">
            <a:avLst/>
          </a:prstGeom>
          <a:ln w="38100">
            <a:solidFill>
              <a:srgbClr val="5C869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D73710F8-FD1B-43EB-8EC3-F4D588CDB132}"/>
              </a:ext>
            </a:extLst>
          </p:cNvPr>
          <p:cNvCxnSpPr/>
          <p:nvPr/>
        </p:nvCxnSpPr>
        <p:spPr>
          <a:xfrm flipH="1">
            <a:off x="6087419" y="3422646"/>
            <a:ext cx="187336" cy="393960"/>
          </a:xfrm>
          <a:prstGeom prst="straightConnector1">
            <a:avLst/>
          </a:prstGeom>
          <a:ln w="38100">
            <a:solidFill>
              <a:srgbClr val="5C869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9C24D896-57FD-478B-94BC-6DAA52C57E2E}"/>
              </a:ext>
            </a:extLst>
          </p:cNvPr>
          <p:cNvCxnSpPr/>
          <p:nvPr/>
        </p:nvCxnSpPr>
        <p:spPr>
          <a:xfrm flipH="1">
            <a:off x="9473596" y="3404072"/>
            <a:ext cx="161352" cy="393564"/>
          </a:xfrm>
          <a:prstGeom prst="straightConnector1">
            <a:avLst/>
          </a:prstGeom>
          <a:ln w="38100">
            <a:solidFill>
              <a:srgbClr val="5C869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A7C6DBB9-43EE-408E-97E6-79C148492088}"/>
              </a:ext>
            </a:extLst>
          </p:cNvPr>
          <p:cNvCxnSpPr/>
          <p:nvPr/>
        </p:nvCxnSpPr>
        <p:spPr>
          <a:xfrm>
            <a:off x="4193065" y="3393814"/>
            <a:ext cx="0" cy="427964"/>
          </a:xfrm>
          <a:prstGeom prst="straightConnector1">
            <a:avLst/>
          </a:prstGeom>
          <a:ln w="38100">
            <a:solidFill>
              <a:srgbClr val="5C869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9A59551-6287-4B0F-A6E9-B10DAC11CD5C}"/>
              </a:ext>
            </a:extLst>
          </p:cNvPr>
          <p:cNvCxnSpPr/>
          <p:nvPr/>
        </p:nvCxnSpPr>
        <p:spPr>
          <a:xfrm>
            <a:off x="2480177" y="3388642"/>
            <a:ext cx="0" cy="427964"/>
          </a:xfrm>
          <a:prstGeom prst="straightConnector1">
            <a:avLst/>
          </a:prstGeom>
          <a:ln w="38100">
            <a:solidFill>
              <a:srgbClr val="5C869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E53EDEC7-DF6C-4F76-9066-ADB4946F27CE}"/>
              </a:ext>
            </a:extLst>
          </p:cNvPr>
          <p:cNvCxnSpPr/>
          <p:nvPr/>
        </p:nvCxnSpPr>
        <p:spPr>
          <a:xfrm>
            <a:off x="5934780" y="4846322"/>
            <a:ext cx="0" cy="427964"/>
          </a:xfrm>
          <a:prstGeom prst="straightConnector1">
            <a:avLst/>
          </a:prstGeom>
          <a:ln w="38100">
            <a:solidFill>
              <a:srgbClr val="5C869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53E1256-B475-452F-AC73-139C9387E4B4}"/>
              </a:ext>
            </a:extLst>
          </p:cNvPr>
          <p:cNvCxnSpPr/>
          <p:nvPr/>
        </p:nvCxnSpPr>
        <p:spPr>
          <a:xfrm>
            <a:off x="11134571" y="4846322"/>
            <a:ext cx="0" cy="427964"/>
          </a:xfrm>
          <a:prstGeom prst="straightConnector1">
            <a:avLst/>
          </a:prstGeom>
          <a:ln w="38100">
            <a:solidFill>
              <a:srgbClr val="5C869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7EE0470C-3740-47FA-A30F-75B994595C1B}"/>
              </a:ext>
            </a:extLst>
          </p:cNvPr>
          <p:cNvCxnSpPr/>
          <p:nvPr/>
        </p:nvCxnSpPr>
        <p:spPr>
          <a:xfrm>
            <a:off x="9507054" y="4846322"/>
            <a:ext cx="0" cy="427964"/>
          </a:xfrm>
          <a:prstGeom prst="straightConnector1">
            <a:avLst/>
          </a:prstGeom>
          <a:ln w="38100">
            <a:solidFill>
              <a:srgbClr val="5C869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2BAEC40F-6C5A-4067-A925-A6BAE55B71BE}"/>
              </a:ext>
            </a:extLst>
          </p:cNvPr>
          <p:cNvCxnSpPr/>
          <p:nvPr/>
        </p:nvCxnSpPr>
        <p:spPr>
          <a:xfrm flipH="1">
            <a:off x="7794180" y="4846322"/>
            <a:ext cx="5888" cy="385578"/>
          </a:xfrm>
          <a:prstGeom prst="straightConnector1">
            <a:avLst/>
          </a:prstGeom>
          <a:ln w="38100">
            <a:solidFill>
              <a:srgbClr val="5C869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878D8439-346E-4DB4-9DD0-E33AA60D1620}"/>
              </a:ext>
            </a:extLst>
          </p:cNvPr>
          <p:cNvCxnSpPr>
            <a:cxnSpLocks/>
          </p:cNvCxnSpPr>
          <p:nvPr/>
        </p:nvCxnSpPr>
        <p:spPr>
          <a:xfrm>
            <a:off x="5997917" y="1933465"/>
            <a:ext cx="0" cy="406166"/>
          </a:xfrm>
          <a:prstGeom prst="straightConnector1">
            <a:avLst/>
          </a:prstGeom>
          <a:ln w="38100">
            <a:solidFill>
              <a:srgbClr val="5C869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6D64E94-9BEA-4023-9313-7CA9D9D5214D}"/>
              </a:ext>
            </a:extLst>
          </p:cNvPr>
          <p:cNvSpPr/>
          <p:nvPr/>
        </p:nvSpPr>
        <p:spPr>
          <a:xfrm>
            <a:off x="304950" y="6191645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진행</a:t>
            </a:r>
            <a:r>
              <a:rPr lang="ko-KR" altLang="en-US" dirty="0"/>
              <a:t> </a:t>
            </a:r>
            <a:r>
              <a: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방향</a:t>
            </a:r>
          </a:p>
        </p:txBody>
      </p:sp>
    </p:spTree>
    <p:extLst>
      <p:ext uri="{BB962C8B-B14F-4D97-AF65-F5344CB8AC3E}">
        <p14:creationId xmlns:p14="http://schemas.microsoft.com/office/powerpoint/2010/main" val="2904960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1013457" y="3261637"/>
            <a:ext cx="10244862" cy="33800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3569" y="2089610"/>
            <a:ext cx="10244862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2208255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141068" y="2796562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51311" y="2808965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96013" y="2808965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88978" y="2796562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24BD59C-487C-440D-9918-A966EB9B079E}"/>
              </a:ext>
            </a:extLst>
          </p:cNvPr>
          <p:cNvSpPr/>
          <p:nvPr/>
        </p:nvSpPr>
        <p:spPr>
          <a:xfrm>
            <a:off x="1235940" y="3636965"/>
            <a:ext cx="9785510" cy="2027819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기존 포트폴리오 이미지들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275267" y="3749879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12381D4-03C6-4DE7-9678-22822D4A457B}"/>
              </a:ext>
            </a:extLst>
          </p:cNvPr>
          <p:cNvSpPr/>
          <p:nvPr/>
        </p:nvSpPr>
        <p:spPr>
          <a:xfrm>
            <a:off x="8750141" y="6092554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작은 </a:t>
            </a:r>
            <a:r>
              <a:rPr lang="ko-KR" altLang="en-US" dirty="0" err="1">
                <a:solidFill>
                  <a:schemeClr val="tx1"/>
                </a:solidFill>
              </a:rPr>
              <a:t>맨위로</a:t>
            </a:r>
            <a:r>
              <a:rPr lang="ko-KR" altLang="en-US" dirty="0">
                <a:solidFill>
                  <a:schemeClr val="tx1"/>
                </a:solidFill>
              </a:rPr>
              <a:t> 버튼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52" y="2129897"/>
            <a:ext cx="267359" cy="42153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352424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상세화면 설계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홈 상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083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99FFD6-28B3-4377-B128-58882B21EA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103184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449179" y="834004"/>
            <a:ext cx="11742821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3C702B-3426-41BD-9FAE-31F746E5D0B6}"/>
              </a:ext>
            </a:extLst>
          </p:cNvPr>
          <p:cNvSpPr txBox="1"/>
          <p:nvPr/>
        </p:nvSpPr>
        <p:spPr>
          <a:xfrm>
            <a:off x="449179" y="63798"/>
            <a:ext cx="670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Part 6,</a:t>
            </a:r>
            <a:endParaRPr lang="ko-KR" altLang="en-US" sz="1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11476D-DF3F-4F30-A9AB-21B405D99E03}"/>
              </a:ext>
            </a:extLst>
          </p:cNvPr>
          <p:cNvSpPr txBox="1"/>
          <p:nvPr/>
        </p:nvSpPr>
        <p:spPr>
          <a:xfrm>
            <a:off x="449179" y="286511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300" dirty="0">
                <a:solidFill>
                  <a:schemeClr val="bg1"/>
                </a:solidFill>
              </a:rPr>
              <a:t>상세화면 명세서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1A6252-A100-4D3A-852E-47B47A767621}"/>
              </a:ext>
            </a:extLst>
          </p:cNvPr>
          <p:cNvSpPr/>
          <p:nvPr/>
        </p:nvSpPr>
        <p:spPr>
          <a:xfrm>
            <a:off x="1013457" y="3261637"/>
            <a:ext cx="10244862" cy="33800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3199016-5F7E-4531-9D44-9032F67D08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3569" y="2089610"/>
            <a:ext cx="10244862" cy="11859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A093F3-D43C-4D00-9C8E-5BCA7CF9EA3F}"/>
              </a:ext>
            </a:extLst>
          </p:cNvPr>
          <p:cNvSpPr/>
          <p:nvPr/>
        </p:nvSpPr>
        <p:spPr>
          <a:xfrm>
            <a:off x="1141068" y="2208255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 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6BFEBAA-2631-4338-9028-96EBF062F517}"/>
              </a:ext>
            </a:extLst>
          </p:cNvPr>
          <p:cNvSpPr/>
          <p:nvPr/>
        </p:nvSpPr>
        <p:spPr>
          <a:xfrm>
            <a:off x="1119234" y="2709570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회사소개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323764-018B-4D22-B23F-8897DD757D09}"/>
              </a:ext>
            </a:extLst>
          </p:cNvPr>
          <p:cNvSpPr/>
          <p:nvPr/>
        </p:nvSpPr>
        <p:spPr>
          <a:xfrm>
            <a:off x="2929477" y="2721973"/>
            <a:ext cx="2290255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포트폴리오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7BB93B7-6480-4B38-9C73-BF1BCDA75B12}"/>
              </a:ext>
            </a:extLst>
          </p:cNvPr>
          <p:cNvSpPr/>
          <p:nvPr/>
        </p:nvSpPr>
        <p:spPr>
          <a:xfrm>
            <a:off x="5274179" y="2721973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개발문의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53D887-E2F0-46C7-944A-C85771FFAA8F}"/>
              </a:ext>
            </a:extLst>
          </p:cNvPr>
          <p:cNvSpPr/>
          <p:nvPr/>
        </p:nvSpPr>
        <p:spPr>
          <a:xfrm>
            <a:off x="7067144" y="2709570"/>
            <a:ext cx="1738519" cy="2879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채용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F51F98-B526-4526-8498-0E8E305B15E4}"/>
              </a:ext>
            </a:extLst>
          </p:cNvPr>
          <p:cNvSpPr/>
          <p:nvPr/>
        </p:nvSpPr>
        <p:spPr>
          <a:xfrm>
            <a:off x="11275267" y="3749879"/>
            <a:ext cx="309929" cy="119330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스크롤바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12381D4-03C6-4DE7-9678-22822D4A457B}"/>
              </a:ext>
            </a:extLst>
          </p:cNvPr>
          <p:cNvSpPr/>
          <p:nvPr/>
        </p:nvSpPr>
        <p:spPr>
          <a:xfrm>
            <a:off x="8750141" y="6092554"/>
            <a:ext cx="2256908" cy="287984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작은 </a:t>
            </a:r>
            <a:r>
              <a:rPr lang="ko-KR" altLang="en-US" dirty="0" err="1">
                <a:solidFill>
                  <a:schemeClr val="tx1"/>
                </a:solidFill>
              </a:rPr>
              <a:t>맨위로</a:t>
            </a:r>
            <a:r>
              <a:rPr lang="ko-KR" altLang="en-US" dirty="0">
                <a:solidFill>
                  <a:schemeClr val="tx1"/>
                </a:solidFill>
              </a:rPr>
              <a:t> 버튼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934CCCD-B647-4681-B6A5-AFA17E4A2302}"/>
              </a:ext>
            </a:extLst>
          </p:cNvPr>
          <p:cNvSpPr/>
          <p:nvPr/>
        </p:nvSpPr>
        <p:spPr>
          <a:xfrm>
            <a:off x="973569" y="1352424"/>
            <a:ext cx="3627495" cy="41610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상세화면 설계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홈 메뉴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F6D1F2F-7EE8-4509-8CB2-814EE0363298}"/>
              </a:ext>
            </a:extLst>
          </p:cNvPr>
          <p:cNvSpPr/>
          <p:nvPr/>
        </p:nvSpPr>
        <p:spPr>
          <a:xfrm>
            <a:off x="1119234" y="3064414"/>
            <a:ext cx="7781485" cy="1583088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r>
              <a:rPr lang="ko-KR" altLang="en-US" dirty="0">
                <a:solidFill>
                  <a:schemeClr val="tx1"/>
                </a:solidFill>
              </a:rPr>
              <a:t>상세 회사소개</a:t>
            </a:r>
            <a:r>
              <a:rPr lang="en-US" altLang="ko-KR" dirty="0">
                <a:solidFill>
                  <a:schemeClr val="tx1"/>
                </a:solidFill>
              </a:rPr>
              <a:t>	  </a:t>
            </a:r>
            <a:r>
              <a:rPr lang="ko-KR" altLang="en-US" dirty="0">
                <a:solidFill>
                  <a:schemeClr val="tx1"/>
                </a:solidFill>
              </a:rPr>
              <a:t>포트폴리오 종류</a:t>
            </a:r>
            <a:r>
              <a:rPr lang="en-US" altLang="ko-KR" dirty="0">
                <a:solidFill>
                  <a:schemeClr val="tx1"/>
                </a:solidFill>
              </a:rPr>
              <a:t>      	</a:t>
            </a:r>
            <a:r>
              <a:rPr lang="ko-KR" altLang="en-US" dirty="0">
                <a:solidFill>
                  <a:schemeClr val="tx1"/>
                </a:solidFill>
              </a:rPr>
              <a:t>신규 문의</a:t>
            </a:r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>
                <a:solidFill>
                  <a:schemeClr val="tx1"/>
                </a:solidFill>
              </a:rPr>
              <a:t>신규 채용</a:t>
            </a:r>
            <a:endParaRPr lang="en-US" altLang="ko-KR" dirty="0">
              <a:solidFill>
                <a:schemeClr val="tx1"/>
              </a:solidFill>
            </a:endParaRP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							</a:t>
            </a: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					</a:t>
            </a:r>
            <a:r>
              <a:rPr lang="ko-KR" altLang="en-US" dirty="0">
                <a:solidFill>
                  <a:schemeClr val="tx1"/>
                </a:solidFill>
              </a:rPr>
              <a:t>기존 문의</a:t>
            </a:r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>
                <a:solidFill>
                  <a:schemeClr val="tx1"/>
                </a:solidFill>
              </a:rPr>
              <a:t>나의 채용</a:t>
            </a:r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574EA19-A8CE-4F1D-B452-23309DAE2A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52" y="2114001"/>
            <a:ext cx="267359" cy="42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584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2010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0B7D0"/>
      </a:accent1>
      <a:accent2>
        <a:srgbClr val="5B9BD5"/>
      </a:accent2>
      <a:accent3>
        <a:srgbClr val="B5A591"/>
      </a:accent3>
      <a:accent4>
        <a:srgbClr val="CF8595"/>
      </a:accent4>
      <a:accent5>
        <a:srgbClr val="CA92C4"/>
      </a:accent5>
      <a:accent6>
        <a:srgbClr val="989194"/>
      </a:accent6>
      <a:hlink>
        <a:srgbClr val="3F3F3F"/>
      </a:hlink>
      <a:folHlink>
        <a:srgbClr val="3F3F3F"/>
      </a:folHlink>
    </a:clrScheme>
    <a:fontScheme name="마루 부리 Beta_Arial">
      <a:majorFont>
        <a:latin typeface="Arial"/>
        <a:ea typeface="마루 부리 Beta"/>
        <a:cs typeface=""/>
      </a:majorFont>
      <a:minorFont>
        <a:latin typeface="Arial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>
            <a:solidFill>
              <a:schemeClr val="bg1"/>
            </a:solidFill>
          </a:defRPr>
        </a:defPPr>
      </a:lstStyle>
      <a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a:style>
    </a:spDef>
    <a:txDef>
      <a:spPr>
        <a:noFill/>
      </a:spPr>
      <a:bodyPr wrap="square" rtlCol="0">
        <a:spAutoFit/>
      </a:bodyPr>
      <a:lstStyle>
        <a:defPPr marL="285750" indent="-285750" algn="l">
          <a:buFont typeface="Arial" panose="020B0604020202020204" pitchFamily="34" charset="0"/>
          <a:buChar char="•"/>
          <a:defRPr sz="1600" b="1" dirty="0" smtClean="0">
            <a:solidFill>
              <a:srgbClr val="989194"/>
            </a:solidFill>
            <a:latin typeface="맑은 고딕" panose="020B0503020000020004" pitchFamily="50" charset="-127"/>
            <a:ea typeface="맑은 고딕" panose="020B0503020000020004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1251</TotalTime>
  <Words>993</Words>
  <Application>Microsoft Office PowerPoint</Application>
  <PresentationFormat>와이드스크린</PresentationFormat>
  <Paragraphs>458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나눔고딕</vt:lpstr>
      <vt:lpstr>마루 부리 Beta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user</cp:lastModifiedBy>
  <cp:revision>219</cp:revision>
  <dcterms:created xsi:type="dcterms:W3CDTF">2020-10-10T02:21:24Z</dcterms:created>
  <dcterms:modified xsi:type="dcterms:W3CDTF">2022-10-18T00:13:52Z</dcterms:modified>
</cp:coreProperties>
</file>

<file path=docProps/thumbnail.jpeg>
</file>